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3" r:id="rId3"/>
    <p:sldId id="288" r:id="rId4"/>
    <p:sldId id="274" r:id="rId5"/>
    <p:sldId id="277" r:id="rId6"/>
    <p:sldId id="280" r:id="rId7"/>
    <p:sldId id="278" r:id="rId8"/>
    <p:sldId id="287" r:id="rId9"/>
    <p:sldId id="281" r:id="rId10"/>
    <p:sldId id="279" r:id="rId11"/>
    <p:sldId id="275" r:id="rId12"/>
    <p:sldId id="276" r:id="rId13"/>
    <p:sldId id="282" r:id="rId14"/>
    <p:sldId id="283" r:id="rId15"/>
    <p:sldId id="284" r:id="rId16"/>
    <p:sldId id="286" r:id="rId17"/>
    <p:sldId id="285"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78" autoAdjust="0"/>
  </p:normalViewPr>
  <p:slideViewPr>
    <p:cSldViewPr>
      <p:cViewPr varScale="1">
        <p:scale>
          <a:sx n="80" d="100"/>
          <a:sy n="80" d="100"/>
        </p:scale>
        <p:origin x="-1522"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DE83B-B236-41AD-9B83-325B872B29D6}" type="datetimeFigureOut">
              <a:rPr lang="el-GR" smtClean="0"/>
              <a:pPr/>
              <a:t>6/2/2023</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FB263-A5DF-4639-B824-01CD17A8A0D3}"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B2FB263-A5DF-4639-B824-01CD17A8A0D3}" type="slidenum">
              <a:rPr lang="el-GR" smtClean="0"/>
              <a:pPr/>
              <a:t>2</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CB956FD-1081-4A91-979D-2E824FFF3ECC}" type="datetime1">
              <a:rPr lang="el-GR" smtClean="0"/>
              <a:pPr/>
              <a:t>6/2/2023</a:t>
            </a:fld>
            <a:endParaRPr lang="el-GR" dirty="0"/>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l-GR" dirty="0" smtClean="0"/>
              <a:t>ΕΛΕΝΗ ΜΑΥΡΑΚΑΚΗ ΒΙΟΛΟΓΟΣ ΕΚΦΕ ΧΑΝΙΩΝ</a:t>
            </a:r>
            <a:endParaRPr lang="el-GR" dirty="0"/>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4F3F908-D36B-4FB3-A62D-9D738A4788E3}" type="slidenum">
              <a:rPr lang="el-GR" smtClean="0"/>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BCFC9177-6E17-4BDA-8E1C-30AFAA01D3D8}" type="datetime1">
              <a:rPr lang="el-GR" smtClean="0"/>
              <a:pPr/>
              <a:t>6/2/2023</a:t>
            </a:fld>
            <a:endParaRPr lang="el-GR" dirty="0"/>
          </a:p>
        </p:txBody>
      </p:sp>
      <p:sp>
        <p:nvSpPr>
          <p:cNvPr id="5" name="4 - Θέση υποσέλιδου"/>
          <p:cNvSpPr>
            <a:spLocks noGrp="1"/>
          </p:cNvSpPr>
          <p:nvPr>
            <p:ph type="ftr" sz="quarter" idx="11"/>
          </p:nvPr>
        </p:nvSpPr>
        <p:spPr/>
        <p:txBody>
          <a:bodyPr/>
          <a:lstStyle>
            <a:extLst/>
          </a:lstStyle>
          <a:p>
            <a:r>
              <a:rPr lang="el-GR" dirty="0" smtClean="0"/>
              <a:t>ΕΛΕΝΗ ΜΑΥΡΑΚΑΚΗ ΒΙΟΛΟΓΟΣ ΕΚΦΕ ΧΑΝΙΩΝ</a:t>
            </a:r>
            <a:endParaRPr lang="el-GR" dirty="0"/>
          </a:p>
        </p:txBody>
      </p:sp>
      <p:sp>
        <p:nvSpPr>
          <p:cNvPr id="6" name="5 - Θέση αριθμού διαφάνειας"/>
          <p:cNvSpPr>
            <a:spLocks noGrp="1"/>
          </p:cNvSpPr>
          <p:nvPr>
            <p:ph type="sldNum" sz="quarter" idx="12"/>
          </p:nvPr>
        </p:nvSpPr>
        <p:spPr/>
        <p:txBody>
          <a:bodyPr/>
          <a:lstStyle>
            <a:extLst/>
          </a:lstStyle>
          <a:p>
            <a:fld id="{C4F3F908-D36B-4FB3-A62D-9D738A4788E3}"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FBA1744C-6153-4F1E-98D7-C8ED5FF41168}" type="datetime1">
              <a:rPr lang="el-GR" smtClean="0"/>
              <a:pPr/>
              <a:t>6/2/2023</a:t>
            </a:fld>
            <a:endParaRPr lang="el-GR" dirty="0"/>
          </a:p>
        </p:txBody>
      </p:sp>
      <p:sp>
        <p:nvSpPr>
          <p:cNvPr id="5" name="4 - Θέση υποσέλιδου"/>
          <p:cNvSpPr>
            <a:spLocks noGrp="1"/>
          </p:cNvSpPr>
          <p:nvPr>
            <p:ph type="ftr" sz="quarter" idx="11"/>
          </p:nvPr>
        </p:nvSpPr>
        <p:spPr>
          <a:xfrm>
            <a:off x="457200" y="6556248"/>
            <a:ext cx="3657600" cy="228600"/>
          </a:xfrm>
        </p:spPr>
        <p:txBody>
          <a:bodyPr/>
          <a:lstStyle>
            <a:extLst/>
          </a:lstStyle>
          <a:p>
            <a:r>
              <a:rPr lang="el-GR" dirty="0" smtClean="0"/>
              <a:t>ΕΛΕΝΗ ΜΑΥΡΑΚΑΚΗ ΒΙΟΛΟΓΟΣ ΕΚΦΕ ΧΑΝΙΩΝ</a:t>
            </a:r>
            <a:endParaRPr lang="el-GR" dirty="0"/>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4F3F908-D36B-4FB3-A62D-9D738A4788E3}"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C343892-96D1-43D0-BB94-0AE384D1F0AF}" type="datetime1">
              <a:rPr lang="el-GR" smtClean="0"/>
              <a:pPr/>
              <a:t>6/2/2023</a:t>
            </a:fld>
            <a:endParaRPr lang="el-GR" dirty="0"/>
          </a:p>
        </p:txBody>
      </p:sp>
      <p:sp>
        <p:nvSpPr>
          <p:cNvPr id="5" name="4 - Θέση υποσέλιδου"/>
          <p:cNvSpPr>
            <a:spLocks noGrp="1"/>
          </p:cNvSpPr>
          <p:nvPr>
            <p:ph type="ftr" sz="quarter" idx="11"/>
          </p:nvPr>
        </p:nvSpPr>
        <p:spPr/>
        <p:txBody>
          <a:bodyPr/>
          <a:lstStyle>
            <a:extLst/>
          </a:lstStyle>
          <a:p>
            <a:r>
              <a:rPr lang="el-GR" dirty="0" smtClean="0"/>
              <a:t>ΕΛΕΝΗ ΜΑΥΡΑΚΑΚΗ ΒΙΟΛΟΓΟΣ ΕΚΦΕ ΧΑΝΙΩΝ</a:t>
            </a:r>
            <a:endParaRPr lang="el-GR" dirty="0"/>
          </a:p>
        </p:txBody>
      </p:sp>
      <p:sp>
        <p:nvSpPr>
          <p:cNvPr id="6" name="5 - Θέση αριθμού διαφάνειας"/>
          <p:cNvSpPr>
            <a:spLocks noGrp="1"/>
          </p:cNvSpPr>
          <p:nvPr>
            <p:ph type="sldNum" sz="quarter" idx="12"/>
          </p:nvPr>
        </p:nvSpPr>
        <p:spPr/>
        <p:txBody>
          <a:bodyPr/>
          <a:lstStyle>
            <a:extLst/>
          </a:lstStyle>
          <a:p>
            <a:fld id="{C4F3F908-D36B-4FB3-A62D-9D738A4788E3}"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941A196-38A9-48C0-A14E-12DE21407681}" type="datetime1">
              <a:rPr lang="el-GR" smtClean="0"/>
              <a:pPr/>
              <a:t>6/2/2023</a:t>
            </a:fld>
            <a:endParaRPr lang="el-GR" dirty="0"/>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l-GR" dirty="0" smtClean="0"/>
              <a:t>ΕΛΕΝΗ ΜΑΥΡΑΚΑΚΗ ΒΙΟΛΟΓΟΣ ΕΚΦΕ ΧΑΝΙΩΝ</a:t>
            </a:r>
            <a:endParaRPr lang="el-GR" dirty="0"/>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C4F3F908-D36B-4FB3-A62D-9D738A4788E3}" type="slidenum">
              <a:rPr lang="el-GR" smtClean="0"/>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4723E9CA-DAF3-4592-92CC-02D201D64568}" type="datetime1">
              <a:rPr lang="el-GR" smtClean="0"/>
              <a:pPr/>
              <a:t>6/2/2023</a:t>
            </a:fld>
            <a:endParaRPr lang="el-GR" dirty="0"/>
          </a:p>
        </p:txBody>
      </p:sp>
      <p:sp>
        <p:nvSpPr>
          <p:cNvPr id="6" name="5 - Θέση υποσέλιδου"/>
          <p:cNvSpPr>
            <a:spLocks noGrp="1"/>
          </p:cNvSpPr>
          <p:nvPr>
            <p:ph type="ftr" sz="quarter" idx="11"/>
          </p:nvPr>
        </p:nvSpPr>
        <p:spPr/>
        <p:txBody>
          <a:bodyPr/>
          <a:lstStyle>
            <a:extLst/>
          </a:lstStyle>
          <a:p>
            <a:r>
              <a:rPr lang="el-GR" dirty="0" smtClean="0"/>
              <a:t>ΕΛΕΝΗ ΜΑΥΡΑΚΑΚΗ ΒΙΟΛΟΓΟΣ ΕΚΦΕ ΧΑΝΙΩΝ</a:t>
            </a:r>
            <a:endParaRPr lang="el-GR" dirty="0"/>
          </a:p>
        </p:txBody>
      </p:sp>
      <p:sp>
        <p:nvSpPr>
          <p:cNvPr id="7" name="6 - Θέση αριθμού διαφάνειας"/>
          <p:cNvSpPr>
            <a:spLocks noGrp="1"/>
          </p:cNvSpPr>
          <p:nvPr>
            <p:ph type="sldNum" sz="quarter" idx="12"/>
          </p:nvPr>
        </p:nvSpPr>
        <p:spPr/>
        <p:txBody>
          <a:bodyPr/>
          <a:lstStyle>
            <a:extLst/>
          </a:lstStyle>
          <a:p>
            <a:fld id="{C4F3F908-D36B-4FB3-A62D-9D738A4788E3}"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8B8740EC-2C3D-441C-89CC-E9D15C7F39BB}" type="datetime1">
              <a:rPr lang="el-GR" smtClean="0"/>
              <a:pPr/>
              <a:t>6/2/2023</a:t>
            </a:fld>
            <a:endParaRPr lang="el-GR" dirty="0"/>
          </a:p>
        </p:txBody>
      </p:sp>
      <p:sp>
        <p:nvSpPr>
          <p:cNvPr id="8" name="7 - Θέση υποσέλιδου"/>
          <p:cNvSpPr>
            <a:spLocks noGrp="1"/>
          </p:cNvSpPr>
          <p:nvPr>
            <p:ph type="ftr" sz="quarter" idx="11"/>
          </p:nvPr>
        </p:nvSpPr>
        <p:spPr/>
        <p:txBody>
          <a:bodyPr/>
          <a:lstStyle>
            <a:extLst/>
          </a:lstStyle>
          <a:p>
            <a:r>
              <a:rPr lang="el-GR" dirty="0" smtClean="0"/>
              <a:t>ΕΛΕΝΗ ΜΑΥΡΑΚΑΚΗ ΒΙΟΛΟΓΟΣ ΕΚΦΕ ΧΑΝΙΩΝ</a:t>
            </a:r>
            <a:endParaRPr lang="el-GR" dirty="0"/>
          </a:p>
        </p:txBody>
      </p:sp>
      <p:sp>
        <p:nvSpPr>
          <p:cNvPr id="9" name="8 - Θέση αριθμού διαφάνειας"/>
          <p:cNvSpPr>
            <a:spLocks noGrp="1"/>
          </p:cNvSpPr>
          <p:nvPr>
            <p:ph type="sldNum" sz="quarter" idx="12"/>
          </p:nvPr>
        </p:nvSpPr>
        <p:spPr/>
        <p:txBody>
          <a:bodyPr/>
          <a:lstStyle>
            <a:extLst/>
          </a:lstStyle>
          <a:p>
            <a:fld id="{C4F3F908-D36B-4FB3-A62D-9D738A4788E3}"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1E47AD14-5503-49B6-B99A-A2A545C001E5}" type="datetime1">
              <a:rPr lang="el-GR" smtClean="0"/>
              <a:pPr/>
              <a:t>6/2/2023</a:t>
            </a:fld>
            <a:endParaRPr lang="el-GR" dirty="0"/>
          </a:p>
        </p:txBody>
      </p:sp>
      <p:sp>
        <p:nvSpPr>
          <p:cNvPr id="4" name="3 - Θέση υποσέλιδου"/>
          <p:cNvSpPr>
            <a:spLocks noGrp="1"/>
          </p:cNvSpPr>
          <p:nvPr>
            <p:ph type="ftr" sz="quarter" idx="11"/>
          </p:nvPr>
        </p:nvSpPr>
        <p:spPr/>
        <p:txBody>
          <a:bodyPr/>
          <a:lstStyle>
            <a:extLst/>
          </a:lstStyle>
          <a:p>
            <a:r>
              <a:rPr lang="el-GR" dirty="0" smtClean="0"/>
              <a:t>ΕΛΕΝΗ ΜΑΥΡΑΚΑΚΗ ΒΙΟΛΟΓΟΣ ΕΚΦΕ ΧΑΝΙΩΝ</a:t>
            </a:r>
            <a:endParaRPr lang="el-GR" dirty="0"/>
          </a:p>
        </p:txBody>
      </p:sp>
      <p:sp>
        <p:nvSpPr>
          <p:cNvPr id="5" name="4 - Θέση αριθμού διαφάνειας"/>
          <p:cNvSpPr>
            <a:spLocks noGrp="1"/>
          </p:cNvSpPr>
          <p:nvPr>
            <p:ph type="sldNum" sz="quarter" idx="12"/>
          </p:nvPr>
        </p:nvSpPr>
        <p:spPr/>
        <p:txBody>
          <a:bodyPr/>
          <a:lstStyle>
            <a:extLst/>
          </a:lstStyle>
          <a:p>
            <a:fld id="{C4F3F908-D36B-4FB3-A62D-9D738A4788E3}"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91058F67-5E41-47C8-B9BC-5BB86DA5746F}" type="datetime1">
              <a:rPr lang="el-GR" smtClean="0"/>
              <a:pPr/>
              <a:t>6/2/2023</a:t>
            </a:fld>
            <a:endParaRPr lang="el-GR" dirty="0"/>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r>
              <a:rPr lang="el-GR" dirty="0" smtClean="0"/>
              <a:t>ΕΛΕΝΗ ΜΑΥΡΑΚΑΚΗ ΒΙΟΛΟΓΟΣ ΕΚΦΕ ΧΑΝΙΩΝ</a:t>
            </a:r>
            <a:endParaRPr lang="el-GR" dirty="0"/>
          </a:p>
        </p:txBody>
      </p:sp>
      <p:sp>
        <p:nvSpPr>
          <p:cNvPr id="4" name="3 - Θέση αριθμού διαφάνειας"/>
          <p:cNvSpPr>
            <a:spLocks noGrp="1"/>
          </p:cNvSpPr>
          <p:nvPr>
            <p:ph type="sldNum" sz="quarter" idx="12"/>
          </p:nvPr>
        </p:nvSpPr>
        <p:spPr/>
        <p:txBody>
          <a:bodyPr/>
          <a:lstStyle>
            <a:extLst/>
          </a:lstStyle>
          <a:p>
            <a:fld id="{C4F3F908-D36B-4FB3-A62D-9D738A4788E3}"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F9B90FC-1B88-4BE2-B1FC-B8AB0335F729}" type="datetime1">
              <a:rPr lang="el-GR" smtClean="0"/>
              <a:pPr/>
              <a:t>6/2/2023</a:t>
            </a:fld>
            <a:endParaRPr lang="el-GR" dirty="0"/>
          </a:p>
        </p:txBody>
      </p:sp>
      <p:sp>
        <p:nvSpPr>
          <p:cNvPr id="6" name="5 - Θέση υποσέλιδου"/>
          <p:cNvSpPr>
            <a:spLocks noGrp="1"/>
          </p:cNvSpPr>
          <p:nvPr>
            <p:ph type="ftr" sz="quarter" idx="11"/>
          </p:nvPr>
        </p:nvSpPr>
        <p:spPr/>
        <p:txBody>
          <a:bodyPr/>
          <a:lstStyle>
            <a:extLst/>
          </a:lstStyle>
          <a:p>
            <a:r>
              <a:rPr lang="el-GR" dirty="0" smtClean="0"/>
              <a:t>ΕΛΕΝΗ ΜΑΥΡΑΚΑΚΗ ΒΙΟΛΟΓΟΣ ΕΚΦΕ ΧΑΝΙΩΝ</a:t>
            </a:r>
            <a:endParaRPr lang="el-GR" dirty="0"/>
          </a:p>
        </p:txBody>
      </p:sp>
      <p:sp>
        <p:nvSpPr>
          <p:cNvPr id="7" name="6 - Θέση αριθμού διαφάνειας"/>
          <p:cNvSpPr>
            <a:spLocks noGrp="1"/>
          </p:cNvSpPr>
          <p:nvPr>
            <p:ph type="sldNum" sz="quarter" idx="12"/>
          </p:nvPr>
        </p:nvSpPr>
        <p:spPr/>
        <p:txBody>
          <a:bodyPr/>
          <a:lstStyle>
            <a:extLst/>
          </a:lstStyle>
          <a:p>
            <a:fld id="{C4F3F908-D36B-4FB3-A62D-9D738A4788E3}"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CB69EBF3-6937-4AEE-95EC-71695C57908D}" type="datetime1">
              <a:rPr lang="el-GR" smtClean="0"/>
              <a:pPr/>
              <a:t>6/2/2023</a:t>
            </a:fld>
            <a:endParaRPr lang="el-GR" dirty="0"/>
          </a:p>
        </p:txBody>
      </p:sp>
      <p:sp>
        <p:nvSpPr>
          <p:cNvPr id="6" name="5 - Θέση υποσέλιδου"/>
          <p:cNvSpPr>
            <a:spLocks noGrp="1"/>
          </p:cNvSpPr>
          <p:nvPr>
            <p:ph type="ftr" sz="quarter" idx="11"/>
          </p:nvPr>
        </p:nvSpPr>
        <p:spPr/>
        <p:txBody>
          <a:bodyPr/>
          <a:lstStyle>
            <a:extLst/>
          </a:lstStyle>
          <a:p>
            <a:r>
              <a:rPr lang="el-GR" dirty="0" smtClean="0"/>
              <a:t>ΕΛΕΝΗ ΜΑΥΡΑΚΑΚΗ ΒΙΟΛΟΓΟΣ ΕΚΦΕ ΧΑΝΙΩΝ</a:t>
            </a:r>
            <a:endParaRPr lang="el-GR" dirty="0"/>
          </a:p>
        </p:txBody>
      </p:sp>
      <p:sp>
        <p:nvSpPr>
          <p:cNvPr id="7" name="6 - Θέση αριθμού διαφάνειας"/>
          <p:cNvSpPr>
            <a:spLocks noGrp="1"/>
          </p:cNvSpPr>
          <p:nvPr>
            <p:ph type="sldNum" sz="quarter" idx="12"/>
          </p:nvPr>
        </p:nvSpPr>
        <p:spPr/>
        <p:txBody>
          <a:bodyPr/>
          <a:lstStyle>
            <a:extLst/>
          </a:lstStyle>
          <a:p>
            <a:fld id="{C4F3F908-D36B-4FB3-A62D-9D738A4788E3}" type="slidenum">
              <a:rPr lang="el-GR" smtClean="0"/>
              <a:pPr/>
              <a:t>‹#›</a:t>
            </a:fld>
            <a:endParaRPr lang="el-GR" dirty="0"/>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dirty="0"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731249E-E465-4C02-955F-0D4DD9545F74}" type="datetime1">
              <a:rPr lang="el-GR" smtClean="0"/>
              <a:pPr/>
              <a:t>6/2/2023</a:t>
            </a:fld>
            <a:endParaRPr lang="el-GR" dirty="0"/>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l-GR" dirty="0" smtClean="0"/>
              <a:t>ΕΛΕΝΗ ΜΑΥΡΑΚΑΚΗ ΒΙΟΛΟΓΟΣ ΕΚΦΕ ΧΑΝΙΩΝ</a:t>
            </a:r>
            <a:endParaRPr lang="el-GR" dirty="0"/>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4F3F908-D36B-4FB3-A62D-9D738A4788E3}"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ΕΚΦΕ ΧΑΝΙΩΝ</a:t>
            </a:r>
            <a:br>
              <a:rPr lang="el-GR" dirty="0" smtClean="0"/>
            </a:br>
            <a:r>
              <a:rPr lang="el-GR" dirty="0" smtClean="0"/>
              <a:t>2022-2023</a:t>
            </a:r>
            <a:br>
              <a:rPr lang="el-GR" dirty="0" smtClean="0"/>
            </a:br>
            <a:endParaRPr lang="el-GR" dirty="0"/>
          </a:p>
        </p:txBody>
      </p:sp>
      <p:sp>
        <p:nvSpPr>
          <p:cNvPr id="3" name="2 - Υπότιτλος"/>
          <p:cNvSpPr>
            <a:spLocks noGrp="1"/>
          </p:cNvSpPr>
          <p:nvPr>
            <p:ph type="subTitle" idx="1"/>
          </p:nvPr>
        </p:nvSpPr>
        <p:spPr/>
        <p:txBody>
          <a:bodyPr>
            <a:normAutofit fontScale="25000" lnSpcReduction="20000"/>
          </a:bodyPr>
          <a:lstStyle/>
          <a:p>
            <a:r>
              <a:rPr lang="el-GR" sz="11200" dirty="0" smtClean="0"/>
              <a:t>ΜΙΚΡΟΒΙΑ</a:t>
            </a:r>
          </a:p>
          <a:p>
            <a:r>
              <a:rPr lang="el-GR" sz="11200" dirty="0" smtClean="0"/>
              <a:t>ΒΑΚΤΗΡΙΑ, ΜΥΚΗΤΕΣ, ΙΟΙ</a:t>
            </a:r>
          </a:p>
          <a:p>
            <a:endParaRPr lang="el-GR" dirty="0" smtClean="0"/>
          </a:p>
          <a:p>
            <a:r>
              <a:rPr lang="el-GR" sz="6400" dirty="0" smtClean="0"/>
              <a:t>ΠΑΡΟΥΣΙΑΣΗ</a:t>
            </a:r>
            <a:r>
              <a:rPr lang="en-US" sz="6400" dirty="0" smtClean="0"/>
              <a:t>: </a:t>
            </a:r>
            <a:r>
              <a:rPr lang="el-GR" sz="6400" dirty="0" smtClean="0"/>
              <a:t>ΕΛΕΝΗ ΜΑΥΡΑΚΑΚΗ</a:t>
            </a:r>
          </a:p>
          <a:p>
            <a:r>
              <a:rPr lang="el-GR" sz="6400" dirty="0" smtClean="0"/>
              <a:t>        ΒΙΟΛΟΓΟΣ</a:t>
            </a:r>
            <a:endParaRPr lang="el-GR" sz="6400" dirty="0"/>
          </a:p>
        </p:txBody>
      </p:sp>
      <p:sp>
        <p:nvSpPr>
          <p:cNvPr id="6" name="5 - Θέση υποσέλιδου"/>
          <p:cNvSpPr>
            <a:spLocks noGrp="1"/>
          </p:cNvSpPr>
          <p:nvPr>
            <p:ph type="ftr" sz="quarter" idx="11"/>
          </p:nvPr>
        </p:nvSpPr>
        <p:spPr/>
        <p:txBody>
          <a:bodyPr/>
          <a:lstStyle/>
          <a:p>
            <a:r>
              <a:rPr lang="el-GR" dirty="0" smtClean="0"/>
              <a:t>ΕΛΕΝΗ ΜΑΥΡΑΚΑΚΗ ΒΙΟΛΟΓΟΣ ΕΚΦΕ ΧΑΝΙΩΝ</a:t>
            </a:r>
            <a:endParaRPr lang="el-GR" dirty="0"/>
          </a:p>
        </p:txBody>
      </p:sp>
      <p:pic>
        <p:nvPicPr>
          <p:cNvPr id="7" name="6 - Εικόνα" descr="Ekfe_Logo_blue.png"/>
          <p:cNvPicPr>
            <a:picLocks noChangeAspect="1"/>
          </p:cNvPicPr>
          <p:nvPr/>
        </p:nvPicPr>
        <p:blipFill>
          <a:blip r:embed="rId2" cstate="print"/>
          <a:stretch>
            <a:fillRect/>
          </a:stretch>
        </p:blipFill>
        <p:spPr>
          <a:xfrm>
            <a:off x="7020272" y="5445224"/>
            <a:ext cx="1907704" cy="1152128"/>
          </a:xfrm>
          <a:prstGeom prst="rect">
            <a:avLst/>
          </a:prstGeom>
        </p:spPr>
      </p:pic>
      <p:pic>
        <p:nvPicPr>
          <p:cNvPr id="8" name="7 - Εικόνα" descr="μικροβια-e1528703168221-1280x720.jpg"/>
          <p:cNvPicPr>
            <a:picLocks noChangeAspect="1"/>
          </p:cNvPicPr>
          <p:nvPr/>
        </p:nvPicPr>
        <p:blipFill>
          <a:blip r:embed="rId3" cstate="print"/>
          <a:stretch>
            <a:fillRect/>
          </a:stretch>
        </p:blipFill>
        <p:spPr>
          <a:xfrm>
            <a:off x="0" y="332656"/>
            <a:ext cx="3779912" cy="6192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fmla="#ppt_w*sin(2.5*pi*$)">
                                          <p:val>
                                            <p:fltVal val="0"/>
                                          </p:val>
                                        </p:tav>
                                        <p:tav tm="100000">
                                          <p:val>
                                            <p:fltVal val="1"/>
                                          </p:val>
                                        </p:tav>
                                      </p:tavLst>
                                    </p:anim>
                                    <p:anim calcmode="lin" valueType="num">
                                      <p:cBhvr>
                                        <p:cTn id="8"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4258816" cy="608112"/>
          </a:xfrm>
          <a:solidFill>
            <a:schemeClr val="tx1"/>
          </a:solidFill>
        </p:spPr>
        <p:txBody>
          <a:bodyPr>
            <a:noAutofit/>
          </a:bodyPr>
          <a:lstStyle/>
          <a:p>
            <a:r>
              <a:rPr lang="el-GR" sz="2600" dirty="0" smtClean="0">
                <a:solidFill>
                  <a:srgbClr val="00B0F0"/>
                </a:solidFill>
              </a:rPr>
              <a:t>Το </a:t>
            </a:r>
            <a:r>
              <a:rPr lang="el-GR" sz="2600" dirty="0" err="1" smtClean="0">
                <a:solidFill>
                  <a:srgbClr val="00B0F0"/>
                </a:solidFill>
              </a:rPr>
              <a:t>πρωτο</a:t>
            </a:r>
            <a:r>
              <a:rPr lang="el-GR" sz="2600" dirty="0" smtClean="0">
                <a:solidFill>
                  <a:srgbClr val="00B0F0"/>
                </a:solidFill>
              </a:rPr>
              <a:t> </a:t>
            </a:r>
            <a:r>
              <a:rPr lang="el-GR" sz="2600" dirty="0" err="1" smtClean="0">
                <a:solidFill>
                  <a:srgbClr val="00B0F0"/>
                </a:solidFill>
              </a:rPr>
              <a:t>μικροσκοπιο</a:t>
            </a:r>
            <a:r>
              <a:rPr lang="el-GR" sz="2600" dirty="0" smtClean="0">
                <a:solidFill>
                  <a:srgbClr val="00B0F0"/>
                </a:solidFill>
              </a:rPr>
              <a:t>!</a:t>
            </a:r>
            <a:endParaRPr lang="el-GR" sz="2600" dirty="0">
              <a:solidFill>
                <a:srgbClr val="00B0F0"/>
              </a:solidFill>
            </a:endParaRPr>
          </a:p>
        </p:txBody>
      </p:sp>
      <p:sp>
        <p:nvSpPr>
          <p:cNvPr id="3" name="2 - Θέση κειμένου"/>
          <p:cNvSpPr>
            <a:spLocks noGrp="1"/>
          </p:cNvSpPr>
          <p:nvPr>
            <p:ph type="body" idx="2"/>
          </p:nvPr>
        </p:nvSpPr>
        <p:spPr>
          <a:xfrm>
            <a:off x="323528" y="1124744"/>
            <a:ext cx="7416824" cy="5112568"/>
          </a:xfrm>
          <a:solidFill>
            <a:schemeClr val="tx2">
              <a:lumMod val="60000"/>
              <a:lumOff val="40000"/>
            </a:schemeClr>
          </a:solidFill>
        </p:spPr>
        <p:txBody>
          <a:bodyPr>
            <a:noAutofit/>
          </a:bodyPr>
          <a:lstStyle/>
          <a:p>
            <a:endParaRPr lang="el-GR" sz="2000" b="1" dirty="0" smtClean="0">
              <a:solidFill>
                <a:srgbClr val="7030A0"/>
              </a:solidFill>
            </a:endParaRPr>
          </a:p>
          <a:p>
            <a:pPr>
              <a:buFont typeface="Wingdings" pitchFamily="2" charset="2"/>
              <a:buChar char="Ø"/>
            </a:pPr>
            <a:endParaRPr lang="en-US" sz="2000" b="1" dirty="0" smtClean="0">
              <a:solidFill>
                <a:srgbClr val="7030A0"/>
              </a:solidFill>
            </a:endParaRPr>
          </a:p>
          <a:p>
            <a:pPr>
              <a:buFontTx/>
              <a:buChar char="-"/>
            </a:pPr>
            <a:endParaRPr lang="en-US" sz="2000" b="1" dirty="0" smtClean="0">
              <a:solidFill>
                <a:srgbClr val="7030A0"/>
              </a:solidFill>
            </a:endParaRPr>
          </a:p>
          <a:p>
            <a:pPr>
              <a:buFontTx/>
              <a:buChar char="-"/>
            </a:pPr>
            <a:endParaRPr lang="el-GR" sz="2000" b="1" dirty="0" smtClean="0">
              <a:solidFill>
                <a:srgbClr val="7030A0"/>
              </a:solidFill>
            </a:endParaRPr>
          </a:p>
        </p:txBody>
      </p:sp>
      <p:sp>
        <p:nvSpPr>
          <p:cNvPr id="5" name="4 - Θέση υποσέλιδου"/>
          <p:cNvSpPr>
            <a:spLocks noGrp="1"/>
          </p:cNvSpPr>
          <p:nvPr>
            <p:ph type="ftr" sz="quarter" idx="11"/>
          </p:nvPr>
        </p:nvSpPr>
        <p:spPr/>
        <p:txBody>
          <a:bodyPr/>
          <a:lstStyle/>
          <a:p>
            <a:r>
              <a:rPr lang="el-GR" dirty="0" smtClean="0"/>
              <a:t>ΕΛΕΝΗ ΜΑΥΡΑΚΑΚΗ ΒΙΟΛΟΓΟΣ ΕΚΦΕ ΧΑΝΙΩΝ</a:t>
            </a:r>
            <a:endParaRPr lang="el-GR" dirty="0"/>
          </a:p>
        </p:txBody>
      </p:sp>
      <p:pic>
        <p:nvPicPr>
          <p:cNvPr id="6" name="5 - Θέση περιεχομένου" descr="FLVpUPGWYAEV06j.jpg"/>
          <p:cNvPicPr>
            <a:picLocks noGrp="1" noChangeAspect="1"/>
          </p:cNvPicPr>
          <p:nvPr>
            <p:ph sz="half" idx="1"/>
          </p:nvPr>
        </p:nvPicPr>
        <p:blipFill>
          <a:blip r:embed="rId2" cstate="print"/>
          <a:stretch>
            <a:fillRect/>
          </a:stretch>
        </p:blipFill>
        <p:spPr>
          <a:xfrm flipV="1">
            <a:off x="4048773" y="6505575"/>
            <a:ext cx="100303" cy="92075"/>
          </a:xfrm>
        </p:spPr>
      </p:pic>
      <p:pic>
        <p:nvPicPr>
          <p:cNvPr id="8" name="Picture 5" descr="Van_Leeuwenhoek___1A"/>
          <p:cNvPicPr>
            <a:picLocks noChangeAspect="1" noChangeArrowheads="1"/>
          </p:cNvPicPr>
          <p:nvPr/>
        </p:nvPicPr>
        <p:blipFill>
          <a:blip r:embed="rId3" cstate="print"/>
          <a:srcRect/>
          <a:stretch>
            <a:fillRect/>
          </a:stretch>
        </p:blipFill>
        <p:spPr bwMode="auto">
          <a:xfrm>
            <a:off x="539551" y="1340768"/>
            <a:ext cx="4248473" cy="4752528"/>
          </a:xfrm>
          <a:prstGeom prst="rect">
            <a:avLst/>
          </a:prstGeom>
          <a:noFill/>
        </p:spPr>
      </p:pic>
      <p:pic>
        <p:nvPicPr>
          <p:cNvPr id="9" name="Picture 7" descr="04_unimedizin_medizinhistorische_sammlung_mikroskop_van_leeuwenhoek"/>
          <p:cNvPicPr>
            <a:picLocks noChangeAspect="1" noChangeArrowheads="1"/>
          </p:cNvPicPr>
          <p:nvPr/>
        </p:nvPicPr>
        <p:blipFill>
          <a:blip r:embed="rId4" cstate="print"/>
          <a:srcRect/>
          <a:stretch>
            <a:fillRect/>
          </a:stretch>
        </p:blipFill>
        <p:spPr bwMode="auto">
          <a:xfrm>
            <a:off x="4932040" y="3429000"/>
            <a:ext cx="3167063" cy="2808287"/>
          </a:xfrm>
          <a:prstGeom prst="rect">
            <a:avLst/>
          </a:prstGeom>
          <a:noFill/>
        </p:spPr>
      </p:pic>
      <p:pic>
        <p:nvPicPr>
          <p:cNvPr id="10" name="Picture 9" descr="microscope"/>
          <p:cNvPicPr>
            <a:picLocks noChangeAspect="1" noChangeArrowheads="1"/>
          </p:cNvPicPr>
          <p:nvPr/>
        </p:nvPicPr>
        <p:blipFill>
          <a:blip r:embed="rId5" cstate="print"/>
          <a:srcRect/>
          <a:stretch>
            <a:fillRect/>
          </a:stretch>
        </p:blipFill>
        <p:spPr bwMode="auto">
          <a:xfrm>
            <a:off x="4932040" y="1052736"/>
            <a:ext cx="3168352" cy="21599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2000"/>
                                        <p:tgtEl>
                                          <p:spTgt spid="3">
                                            <p:bg/>
                                          </p:spTgt>
                                        </p:tgtEl>
                                      </p:cBhvr>
                                    </p:animEffect>
                                    <p:anim calcmode="lin" valueType="num">
                                      <p:cBhvr>
                                        <p:cTn id="18" dur="2000" fill="hold"/>
                                        <p:tgtEl>
                                          <p:spTgt spid="3">
                                            <p:bg/>
                                          </p:spTgt>
                                        </p:tgtEl>
                                        <p:attrNameLst>
                                          <p:attrName>style.rotation</p:attrName>
                                        </p:attrNameLst>
                                      </p:cBhvr>
                                      <p:tavLst>
                                        <p:tav tm="0">
                                          <p:val>
                                            <p:fltVal val="720"/>
                                          </p:val>
                                        </p:tav>
                                        <p:tav tm="100000">
                                          <p:val>
                                            <p:fltVal val="0"/>
                                          </p:val>
                                        </p:tav>
                                      </p:tavLst>
                                    </p:anim>
                                    <p:anim calcmode="lin" valueType="num">
                                      <p:cBhvr>
                                        <p:cTn id="19" dur="2000" fill="hold"/>
                                        <p:tgtEl>
                                          <p:spTgt spid="3">
                                            <p:bg/>
                                          </p:spTgt>
                                        </p:tgtEl>
                                        <p:attrNameLst>
                                          <p:attrName>ppt_h</p:attrName>
                                        </p:attrNameLst>
                                      </p:cBhvr>
                                      <p:tavLst>
                                        <p:tav tm="0">
                                          <p:val>
                                            <p:fltVal val="0"/>
                                          </p:val>
                                        </p:tav>
                                        <p:tav tm="100000">
                                          <p:val>
                                            <p:strVal val="#ppt_h"/>
                                          </p:val>
                                        </p:tav>
                                      </p:tavLst>
                                    </p:anim>
                                    <p:anim calcmode="lin" valueType="num">
                                      <p:cBhvr>
                                        <p:cTn id="20" dur="2000" fill="hold"/>
                                        <p:tgtEl>
                                          <p:spTgt spid="3">
                                            <p:bg/>
                                          </p:spTgt>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nodePh="1">
                                  <p:stCondLst>
                                    <p:cond delay="0"/>
                                  </p:stCondLst>
                                  <p:endCondLst>
                                    <p:cond evt="begin" delay="0">
                                      <p:tn val="23"/>
                                    </p:cond>
                                  </p:end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876712"/>
          </a:xfrm>
          <a:solidFill>
            <a:schemeClr val="tx1"/>
          </a:solidFill>
        </p:spPr>
        <p:txBody>
          <a:bodyPr>
            <a:normAutofit fontScale="90000"/>
          </a:bodyPr>
          <a:lstStyle/>
          <a:p>
            <a:r>
              <a:rPr lang="el-GR" sz="4000" u="sng" dirty="0" err="1" smtClean="0">
                <a:solidFill>
                  <a:srgbClr val="00B0F0"/>
                </a:solidFill>
              </a:rPr>
              <a:t>ΣΥγχρονα</a:t>
            </a:r>
            <a:r>
              <a:rPr lang="el-GR" sz="4000" u="sng" dirty="0" smtClean="0">
                <a:solidFill>
                  <a:srgbClr val="00B0F0"/>
                </a:solidFill>
              </a:rPr>
              <a:t> </a:t>
            </a:r>
            <a:r>
              <a:rPr lang="el-GR" sz="4000" u="sng" dirty="0" err="1" smtClean="0">
                <a:solidFill>
                  <a:srgbClr val="00B0F0"/>
                </a:solidFill>
              </a:rPr>
              <a:t>οπτικΑ</a:t>
            </a:r>
            <a:r>
              <a:rPr lang="el-GR" sz="4000" u="sng" dirty="0" smtClean="0">
                <a:solidFill>
                  <a:srgbClr val="00B0F0"/>
                </a:solidFill>
              </a:rPr>
              <a:t> </a:t>
            </a:r>
            <a:r>
              <a:rPr lang="el-GR" sz="4000" u="sng" dirty="0" err="1" smtClean="0">
                <a:solidFill>
                  <a:srgbClr val="00B0F0"/>
                </a:solidFill>
              </a:rPr>
              <a:t>μικροσκΟπΙΑ</a:t>
            </a:r>
            <a:endParaRPr lang="el-GR" dirty="0">
              <a:solidFill>
                <a:srgbClr val="00B0F0"/>
              </a:solidFill>
            </a:endParaRPr>
          </a:p>
        </p:txBody>
      </p:sp>
      <p:sp>
        <p:nvSpPr>
          <p:cNvPr id="3" name="2 - Θέση υποσέλιδου"/>
          <p:cNvSpPr>
            <a:spLocks noGrp="1"/>
          </p:cNvSpPr>
          <p:nvPr>
            <p:ph type="ftr" sz="quarter" idx="11"/>
          </p:nvPr>
        </p:nvSpPr>
        <p:spPr/>
        <p:txBody>
          <a:bodyPr/>
          <a:lstStyle/>
          <a:p>
            <a:r>
              <a:rPr lang="el-GR" smtClean="0"/>
              <a:t>ΕΛΕΝΗ ΜΑΥΡΑΚΑΚΗ ΒΙΟΛΟΓΟΣ ΕΚΦΕ ΧΑΝΙΩΝ</a:t>
            </a:r>
            <a:endParaRPr lang="el-GR" dirty="0"/>
          </a:p>
        </p:txBody>
      </p:sp>
      <p:pic>
        <p:nvPicPr>
          <p:cNvPr id="6" name="Picture 6" descr="Image169"/>
          <p:cNvPicPr>
            <a:picLocks noChangeAspect="1" noChangeArrowheads="1"/>
          </p:cNvPicPr>
          <p:nvPr/>
        </p:nvPicPr>
        <p:blipFill>
          <a:blip r:embed="rId2" cstate="print">
            <a:lum bright="-12000" contrast="12000"/>
          </a:blip>
          <a:srcRect/>
          <a:stretch>
            <a:fillRect/>
          </a:stretch>
        </p:blipFill>
        <p:spPr bwMode="auto">
          <a:xfrm>
            <a:off x="179512" y="1484784"/>
            <a:ext cx="3888432" cy="5040536"/>
          </a:xfrm>
          <a:prstGeom prst="rect">
            <a:avLst/>
          </a:prstGeom>
          <a:noFill/>
        </p:spPr>
      </p:pic>
      <p:pic>
        <p:nvPicPr>
          <p:cNvPr id="7" name="Picture 8" descr="dark%20field"/>
          <p:cNvPicPr>
            <a:picLocks noChangeAspect="1" noChangeArrowheads="1"/>
          </p:cNvPicPr>
          <p:nvPr/>
        </p:nvPicPr>
        <p:blipFill>
          <a:blip r:embed="rId3" cstate="print">
            <a:lum bright="-12000" contrast="12000"/>
          </a:blip>
          <a:srcRect/>
          <a:stretch>
            <a:fillRect/>
          </a:stretch>
        </p:blipFill>
        <p:spPr bwMode="auto">
          <a:xfrm>
            <a:off x="4427985" y="1484784"/>
            <a:ext cx="3600400" cy="50405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20040"/>
            <a:ext cx="6768752" cy="876712"/>
          </a:xfrm>
          <a:solidFill>
            <a:schemeClr val="tx1"/>
          </a:solidFill>
        </p:spPr>
        <p:txBody>
          <a:bodyPr>
            <a:normAutofit/>
          </a:bodyPr>
          <a:lstStyle/>
          <a:p>
            <a:r>
              <a:rPr lang="el-GR" dirty="0" err="1" smtClean="0">
                <a:solidFill>
                  <a:srgbClr val="00B0F0"/>
                </a:solidFill>
              </a:rPr>
              <a:t>Βακτηρια</a:t>
            </a:r>
            <a:r>
              <a:rPr lang="el-GR" dirty="0" smtClean="0">
                <a:solidFill>
                  <a:srgbClr val="00B0F0"/>
                </a:solidFill>
              </a:rPr>
              <a:t> στο </a:t>
            </a:r>
            <a:r>
              <a:rPr lang="el-GR" dirty="0" err="1" smtClean="0">
                <a:solidFill>
                  <a:srgbClr val="00B0F0"/>
                </a:solidFill>
              </a:rPr>
              <a:t>μικροσκοπιο</a:t>
            </a:r>
            <a:endParaRPr lang="el-GR" dirty="0">
              <a:solidFill>
                <a:srgbClr val="00B0F0"/>
              </a:solidFill>
            </a:endParaRPr>
          </a:p>
        </p:txBody>
      </p:sp>
      <p:pic>
        <p:nvPicPr>
          <p:cNvPr id="5" name="4 - Θέση περιεχομένου" descr="images (6).jpg"/>
          <p:cNvPicPr>
            <a:picLocks noGrp="1" noChangeAspect="1"/>
          </p:cNvPicPr>
          <p:nvPr>
            <p:ph idx="1"/>
          </p:nvPr>
        </p:nvPicPr>
        <p:blipFill>
          <a:blip r:embed="rId2" cstate="print"/>
          <a:stretch>
            <a:fillRect/>
          </a:stretch>
        </p:blipFill>
        <p:spPr>
          <a:xfrm>
            <a:off x="611560" y="1628800"/>
            <a:ext cx="6840760" cy="4536504"/>
          </a:xfrm>
        </p:spPr>
      </p:pic>
      <p:sp>
        <p:nvSpPr>
          <p:cNvPr id="4" name="3 - Θέση υποσέλιδου"/>
          <p:cNvSpPr>
            <a:spLocks noGrp="1"/>
          </p:cNvSpPr>
          <p:nvPr>
            <p:ph type="ftr" sz="quarter" idx="11"/>
          </p:nvPr>
        </p:nvSpPr>
        <p:spPr/>
        <p:txBody>
          <a:bodyPr/>
          <a:lstStyle/>
          <a:p>
            <a:r>
              <a:rPr lang="el-GR" smtClean="0"/>
              <a:t>ΕΛΕΝΗ ΜΑΥΡΑΚΑΚΗ ΒΙΟΛΟΓΟΣ ΕΚΦΕ ΧΑΝΙΩΝ</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228600"/>
            <a:ext cx="6336704" cy="752128"/>
          </a:xfrm>
          <a:solidFill>
            <a:schemeClr val="tx1"/>
          </a:solidFill>
        </p:spPr>
        <p:txBody>
          <a:bodyPr>
            <a:normAutofit/>
          </a:bodyPr>
          <a:lstStyle/>
          <a:p>
            <a:r>
              <a:rPr lang="el-GR" sz="2800" dirty="0" err="1" smtClean="0">
                <a:solidFill>
                  <a:srgbClr val="00B0F0"/>
                </a:solidFill>
              </a:rPr>
              <a:t>Πειραμα</a:t>
            </a:r>
            <a:r>
              <a:rPr lang="el-GR" sz="2800" dirty="0" smtClean="0">
                <a:solidFill>
                  <a:srgbClr val="00B0F0"/>
                </a:solidFill>
              </a:rPr>
              <a:t> - </a:t>
            </a:r>
            <a:r>
              <a:rPr lang="el-GR" sz="2800" dirty="0" err="1" smtClean="0">
                <a:solidFill>
                  <a:srgbClr val="00B0F0"/>
                </a:solidFill>
              </a:rPr>
              <a:t>καλλιεργεια</a:t>
            </a:r>
            <a:r>
              <a:rPr lang="el-GR" sz="2800" dirty="0" smtClean="0">
                <a:solidFill>
                  <a:srgbClr val="00B0F0"/>
                </a:solidFill>
              </a:rPr>
              <a:t> </a:t>
            </a:r>
            <a:r>
              <a:rPr lang="el-GR" sz="2800" dirty="0" err="1" smtClean="0">
                <a:solidFill>
                  <a:srgbClr val="00B0F0"/>
                </a:solidFill>
              </a:rPr>
              <a:t>βακτηριων</a:t>
            </a:r>
            <a:endParaRPr lang="el-GR" sz="2800" dirty="0">
              <a:solidFill>
                <a:srgbClr val="00B0F0"/>
              </a:solidFill>
            </a:endParaRPr>
          </a:p>
        </p:txBody>
      </p:sp>
      <p:sp>
        <p:nvSpPr>
          <p:cNvPr id="5" name="4 - Θέση υποσέλιδου"/>
          <p:cNvSpPr>
            <a:spLocks noGrp="1"/>
          </p:cNvSpPr>
          <p:nvPr>
            <p:ph type="ftr" sz="quarter" idx="11"/>
          </p:nvPr>
        </p:nvSpPr>
        <p:spPr/>
        <p:txBody>
          <a:bodyPr/>
          <a:lstStyle/>
          <a:p>
            <a:r>
              <a:rPr lang="el-GR" smtClean="0"/>
              <a:t>ΕΛΕΝΗ ΜΑΥΡΑΚΑΚΗ ΒΙΟΛΟΓΟΣ ΕΚΦΕ ΧΑΝΙΩΝ</a:t>
            </a:r>
            <a:endParaRPr lang="el-GR" dirty="0"/>
          </a:p>
        </p:txBody>
      </p:sp>
      <p:sp>
        <p:nvSpPr>
          <p:cNvPr id="6" name="5 - TextBox"/>
          <p:cNvSpPr txBox="1"/>
          <p:nvPr/>
        </p:nvSpPr>
        <p:spPr>
          <a:xfrm>
            <a:off x="755576" y="1340768"/>
            <a:ext cx="6624736" cy="4801314"/>
          </a:xfrm>
          <a:prstGeom prst="rect">
            <a:avLst/>
          </a:prstGeom>
          <a:solidFill>
            <a:schemeClr val="bg2"/>
          </a:solidFill>
        </p:spPr>
        <p:txBody>
          <a:bodyPr wrap="square" rtlCol="0">
            <a:spAutoFit/>
          </a:bodyPr>
          <a:lstStyle/>
          <a:p>
            <a:r>
              <a:rPr lang="el-GR" dirty="0" smtClean="0">
                <a:solidFill>
                  <a:srgbClr val="002060"/>
                </a:solidFill>
              </a:rPr>
              <a:t>• Καλλιέργεια = υπόστρωμα με μικροοργανισμό και δοχείο καλλιέργειας </a:t>
            </a:r>
          </a:p>
          <a:p>
            <a:endParaRPr lang="el-GR" dirty="0" smtClean="0">
              <a:solidFill>
                <a:srgbClr val="002060"/>
              </a:solidFill>
            </a:endParaRPr>
          </a:p>
          <a:p>
            <a:r>
              <a:rPr lang="el-GR" dirty="0" smtClean="0">
                <a:solidFill>
                  <a:srgbClr val="002060"/>
                </a:solidFill>
              </a:rPr>
              <a:t>• Το δοχείο μπορεί να είναι </a:t>
            </a:r>
            <a:r>
              <a:rPr lang="el-GR" dirty="0" err="1" smtClean="0">
                <a:solidFill>
                  <a:srgbClr val="002060"/>
                </a:solidFill>
              </a:rPr>
              <a:t>τρυβλίο</a:t>
            </a:r>
            <a:r>
              <a:rPr lang="el-GR" dirty="0" smtClean="0">
                <a:solidFill>
                  <a:srgbClr val="002060"/>
                </a:solidFill>
              </a:rPr>
              <a:t> </a:t>
            </a:r>
            <a:r>
              <a:rPr lang="el-GR" dirty="0" err="1" smtClean="0">
                <a:solidFill>
                  <a:srgbClr val="002060"/>
                </a:solidFill>
              </a:rPr>
              <a:t>Petri</a:t>
            </a:r>
            <a:r>
              <a:rPr lang="el-GR" dirty="0" smtClean="0">
                <a:solidFill>
                  <a:srgbClr val="002060"/>
                </a:solidFill>
              </a:rPr>
              <a:t>, γυάλα κωνική, ένας δοκιμαστικός σωλήνας κλπ.</a:t>
            </a:r>
          </a:p>
          <a:p>
            <a:endParaRPr lang="el-GR" dirty="0" smtClean="0">
              <a:solidFill>
                <a:srgbClr val="002060"/>
              </a:solidFill>
            </a:endParaRPr>
          </a:p>
          <a:p>
            <a:r>
              <a:rPr lang="el-GR" dirty="0" smtClean="0">
                <a:solidFill>
                  <a:srgbClr val="002060"/>
                </a:solidFill>
              </a:rPr>
              <a:t>• Από τη στιγμή που ένας μικροοργανισμός βρεθεί σε ένα αποστειρωμένο θρεπτικό μέσο, θα αναπτύξει μια χαρακτηριστική αποικία</a:t>
            </a:r>
          </a:p>
          <a:p>
            <a:endParaRPr lang="el-GR" dirty="0" smtClean="0">
              <a:solidFill>
                <a:srgbClr val="002060"/>
              </a:solidFill>
            </a:endParaRPr>
          </a:p>
          <a:p>
            <a:r>
              <a:rPr lang="el-GR" dirty="0" smtClean="0">
                <a:solidFill>
                  <a:srgbClr val="002060"/>
                </a:solidFill>
              </a:rPr>
              <a:t>• Εμβολιασμός: Η διαδικασία ασηπτικής μεταφοράς του εμβολίου σε καθαρό αποστειρωμένο θρεπτικό υπόστρωμα (υγρό ή στερεό).</a:t>
            </a:r>
          </a:p>
          <a:p>
            <a:endParaRPr lang="el-GR" dirty="0" smtClean="0">
              <a:solidFill>
                <a:srgbClr val="002060"/>
              </a:solidFill>
            </a:endParaRPr>
          </a:p>
          <a:p>
            <a:r>
              <a:rPr lang="el-GR" dirty="0" smtClean="0">
                <a:solidFill>
                  <a:srgbClr val="002060"/>
                </a:solidFill>
              </a:rPr>
              <a:t>• Για τη μεταφορά των μικροοργανισμών μπορούμε να χρησιμοποιήσουμε Κρίκο εμβολιασμού ή ανατομική βελόνα.</a:t>
            </a:r>
          </a:p>
          <a:p>
            <a:endParaRPr lang="el-GR"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752128"/>
          </a:xfrm>
        </p:spPr>
        <p:txBody>
          <a:bodyPr>
            <a:normAutofit/>
          </a:bodyPr>
          <a:lstStyle/>
          <a:p>
            <a:r>
              <a:rPr lang="el-GR" sz="2800" dirty="0" err="1" smtClean="0"/>
              <a:t>Πειραμα</a:t>
            </a:r>
            <a:r>
              <a:rPr lang="el-GR" sz="2800" dirty="0" smtClean="0"/>
              <a:t> </a:t>
            </a:r>
            <a:r>
              <a:rPr lang="el-GR" sz="2800" dirty="0" err="1" smtClean="0"/>
              <a:t>καλλιεργεια</a:t>
            </a:r>
            <a:r>
              <a:rPr lang="el-GR" sz="2800" dirty="0" smtClean="0"/>
              <a:t> </a:t>
            </a:r>
            <a:r>
              <a:rPr lang="el-GR" sz="2800" dirty="0" err="1" smtClean="0"/>
              <a:t>βακτηριων</a:t>
            </a:r>
            <a:endParaRPr lang="el-GR" sz="2800" dirty="0"/>
          </a:p>
        </p:txBody>
      </p:sp>
      <p:sp>
        <p:nvSpPr>
          <p:cNvPr id="5" name="4 - Θέση υποσέλιδου"/>
          <p:cNvSpPr>
            <a:spLocks noGrp="1"/>
          </p:cNvSpPr>
          <p:nvPr>
            <p:ph type="ftr" sz="quarter" idx="11"/>
          </p:nvPr>
        </p:nvSpPr>
        <p:spPr/>
        <p:txBody>
          <a:bodyPr/>
          <a:lstStyle/>
          <a:p>
            <a:r>
              <a:rPr lang="el-GR" smtClean="0"/>
              <a:t>ΕΛΕΝΗ ΜΑΥΡΑΚΑΚΗ ΒΙΟΛΟΓΟΣ ΕΚΦΕ ΧΑΝΙΩΝ</a:t>
            </a:r>
            <a:endParaRPr lang="el-GR" dirty="0"/>
          </a:p>
        </p:txBody>
      </p:sp>
      <p:sp>
        <p:nvSpPr>
          <p:cNvPr id="6" name="5 - TextBox"/>
          <p:cNvSpPr txBox="1"/>
          <p:nvPr/>
        </p:nvSpPr>
        <p:spPr>
          <a:xfrm>
            <a:off x="755576" y="1340768"/>
            <a:ext cx="6552728" cy="646331"/>
          </a:xfrm>
          <a:prstGeom prst="rect">
            <a:avLst/>
          </a:prstGeom>
          <a:solidFill>
            <a:schemeClr val="bg2"/>
          </a:solidFill>
        </p:spPr>
        <p:txBody>
          <a:bodyPr wrap="square" rtlCol="0">
            <a:spAutoFit/>
          </a:bodyPr>
          <a:lstStyle/>
          <a:p>
            <a:endParaRPr lang="el-GR" dirty="0" smtClean="0">
              <a:solidFill>
                <a:srgbClr val="002060"/>
              </a:solidFill>
            </a:endParaRPr>
          </a:p>
          <a:p>
            <a:endParaRPr lang="el-GR" dirty="0">
              <a:solidFill>
                <a:srgbClr val="002060"/>
              </a:solidFill>
            </a:endParaRPr>
          </a:p>
        </p:txBody>
      </p:sp>
      <p:pic>
        <p:nvPicPr>
          <p:cNvPr id="7" name="6 - Εικόνα" descr="Τρόποι+εμβολιασμού+Καλλιέργεια+βακτηρίων+στην+οποία+διακρίνεται+ή+πορεία+του+σύρματος+εμβολιασμού.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91680" y="260648"/>
            <a:ext cx="4824536" cy="752128"/>
          </a:xfrm>
          <a:solidFill>
            <a:schemeClr val="tx1"/>
          </a:solidFill>
        </p:spPr>
        <p:txBody>
          <a:bodyPr>
            <a:normAutofit/>
          </a:bodyPr>
          <a:lstStyle/>
          <a:p>
            <a:r>
              <a:rPr lang="el-GR" sz="3600" dirty="0" err="1" smtClean="0">
                <a:solidFill>
                  <a:srgbClr val="00B0F0"/>
                </a:solidFill>
              </a:rPr>
              <a:t>Αποικιεσ</a:t>
            </a:r>
            <a:r>
              <a:rPr lang="el-GR" sz="3600" dirty="0" smtClean="0">
                <a:solidFill>
                  <a:srgbClr val="00B0F0"/>
                </a:solidFill>
              </a:rPr>
              <a:t> </a:t>
            </a:r>
            <a:r>
              <a:rPr lang="el-GR" sz="3600" dirty="0" err="1" smtClean="0">
                <a:solidFill>
                  <a:srgbClr val="00B0F0"/>
                </a:solidFill>
              </a:rPr>
              <a:t>βακτηριων</a:t>
            </a:r>
            <a:endParaRPr lang="el-GR" sz="3600" dirty="0">
              <a:solidFill>
                <a:srgbClr val="00B0F0"/>
              </a:solidFill>
            </a:endParaRPr>
          </a:p>
        </p:txBody>
      </p:sp>
      <p:sp>
        <p:nvSpPr>
          <p:cNvPr id="5" name="4 - Θέση υποσέλιδου"/>
          <p:cNvSpPr>
            <a:spLocks noGrp="1"/>
          </p:cNvSpPr>
          <p:nvPr>
            <p:ph type="ftr" sz="quarter" idx="11"/>
          </p:nvPr>
        </p:nvSpPr>
        <p:spPr/>
        <p:txBody>
          <a:bodyPr/>
          <a:lstStyle/>
          <a:p>
            <a:r>
              <a:rPr lang="el-GR" smtClean="0"/>
              <a:t>ΕΛΕΝΗ ΜΑΥΡΑΚΑΚΗ ΒΙΟΛΟΓΟΣ ΕΚΦΕ ΧΑΝΙΩΝ</a:t>
            </a:r>
            <a:endParaRPr lang="el-GR" dirty="0"/>
          </a:p>
        </p:txBody>
      </p:sp>
      <p:sp>
        <p:nvSpPr>
          <p:cNvPr id="6" name="5 - TextBox"/>
          <p:cNvSpPr txBox="1"/>
          <p:nvPr/>
        </p:nvSpPr>
        <p:spPr>
          <a:xfrm>
            <a:off x="755576" y="1340769"/>
            <a:ext cx="6552728" cy="2862322"/>
          </a:xfrm>
          <a:prstGeom prst="rect">
            <a:avLst/>
          </a:prstGeom>
          <a:solidFill>
            <a:schemeClr val="bg2"/>
          </a:solidFill>
        </p:spPr>
        <p:txBody>
          <a:bodyPr wrap="square" rtlCol="0">
            <a:spAutoFit/>
          </a:bodyPr>
          <a:lstStyle/>
          <a:p>
            <a:endParaRPr lang="el-GR" dirty="0" smtClean="0">
              <a:solidFill>
                <a:srgbClr val="002060"/>
              </a:solidFill>
            </a:endParaRPr>
          </a:p>
          <a:p>
            <a:pPr>
              <a:buFont typeface="Wingdings" pitchFamily="2" charset="2"/>
              <a:buChar char="Ø"/>
            </a:pPr>
            <a:r>
              <a:rPr lang="en-US" dirty="0" smtClean="0">
                <a:solidFill>
                  <a:srgbClr val="002060"/>
                </a:solidFill>
              </a:rPr>
              <a:t> </a:t>
            </a:r>
            <a:r>
              <a:rPr lang="el-GR" dirty="0" smtClean="0">
                <a:solidFill>
                  <a:srgbClr val="002060"/>
                </a:solidFill>
              </a:rPr>
              <a:t>Μετά από μερικές ημέρες παρατηρούμε σε ποια </a:t>
            </a:r>
            <a:r>
              <a:rPr lang="el-GR" dirty="0" err="1" smtClean="0">
                <a:solidFill>
                  <a:srgbClr val="002060"/>
                </a:solidFill>
              </a:rPr>
              <a:t>τρυβλία</a:t>
            </a:r>
            <a:r>
              <a:rPr lang="el-GR" dirty="0" smtClean="0">
                <a:solidFill>
                  <a:srgbClr val="002060"/>
                </a:solidFill>
              </a:rPr>
              <a:t> έχουν εμφανιστεί αποικίες βακτηρίων. Συνήθως διακρίνονται σαν στρογγυλοί υπόλευκοι κύκλοι.</a:t>
            </a:r>
            <a:endParaRPr lang="en-US" dirty="0" smtClean="0">
              <a:solidFill>
                <a:srgbClr val="002060"/>
              </a:solidFill>
            </a:endParaRPr>
          </a:p>
          <a:p>
            <a:endParaRPr lang="en-US" dirty="0" smtClean="0">
              <a:solidFill>
                <a:srgbClr val="002060"/>
              </a:solidFill>
            </a:endParaRPr>
          </a:p>
          <a:p>
            <a:pPr>
              <a:buFont typeface="Wingdings" pitchFamily="2" charset="2"/>
              <a:buChar char="Ø"/>
            </a:pPr>
            <a:r>
              <a:rPr lang="el-GR" dirty="0" smtClean="0">
                <a:solidFill>
                  <a:srgbClr val="002060"/>
                </a:solidFill>
              </a:rPr>
              <a:t>Όταν οι αποικίες είναι εμφανείς μπορούμε να επιβραδύνουμε την ανάπτυξή τους στη συντήρηση του ψυγείου.</a:t>
            </a:r>
          </a:p>
          <a:p>
            <a:endParaRPr lang="el-GR" dirty="0" smtClean="0">
              <a:solidFill>
                <a:srgbClr val="002060"/>
              </a:solidFill>
            </a:endParaRPr>
          </a:p>
          <a:p>
            <a:endParaRPr lang="el-GR" dirty="0" smtClean="0">
              <a:solidFill>
                <a:srgbClr val="002060"/>
              </a:solidFill>
            </a:endParaRPr>
          </a:p>
        </p:txBody>
      </p:sp>
      <p:pic>
        <p:nvPicPr>
          <p:cNvPr id="8" name="7 - Εικόνα" descr="focused_318069854-stock-photo-bacterial-colonies-petri-dish-white.jpg"/>
          <p:cNvPicPr>
            <a:picLocks noChangeAspect="1"/>
          </p:cNvPicPr>
          <p:nvPr/>
        </p:nvPicPr>
        <p:blipFill>
          <a:blip r:embed="rId2" cstate="print"/>
          <a:stretch>
            <a:fillRect/>
          </a:stretch>
        </p:blipFill>
        <p:spPr>
          <a:xfrm>
            <a:off x="899592" y="4365104"/>
            <a:ext cx="3096344" cy="2016224"/>
          </a:xfrm>
          <a:prstGeom prst="rect">
            <a:avLst/>
          </a:prstGeom>
        </p:spPr>
      </p:pic>
      <p:pic>
        <p:nvPicPr>
          <p:cNvPr id="10" name="9 - Εικόνα" descr="images (8).jpg"/>
          <p:cNvPicPr>
            <a:picLocks noChangeAspect="1"/>
          </p:cNvPicPr>
          <p:nvPr/>
        </p:nvPicPr>
        <p:blipFill>
          <a:blip r:embed="rId3" cstate="print"/>
          <a:stretch>
            <a:fillRect/>
          </a:stretch>
        </p:blipFill>
        <p:spPr>
          <a:xfrm>
            <a:off x="4067944" y="4365104"/>
            <a:ext cx="3096344" cy="201622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91680" y="188640"/>
            <a:ext cx="4680520" cy="824136"/>
          </a:xfrm>
          <a:solidFill>
            <a:schemeClr val="tx1"/>
          </a:solidFill>
        </p:spPr>
        <p:txBody>
          <a:bodyPr>
            <a:noAutofit/>
          </a:bodyPr>
          <a:lstStyle/>
          <a:p>
            <a:r>
              <a:rPr lang="el-GR" sz="2800" dirty="0" err="1" smtClean="0">
                <a:solidFill>
                  <a:srgbClr val="00B0F0"/>
                </a:solidFill>
              </a:rPr>
              <a:t>Πειραμα</a:t>
            </a:r>
            <a:r>
              <a:rPr lang="el-GR" sz="2800" dirty="0" smtClean="0">
                <a:solidFill>
                  <a:srgbClr val="00B0F0"/>
                </a:solidFill>
              </a:rPr>
              <a:t> για </a:t>
            </a:r>
            <a:r>
              <a:rPr lang="el-GR" sz="2800" dirty="0" err="1" smtClean="0">
                <a:solidFill>
                  <a:srgbClr val="00B0F0"/>
                </a:solidFill>
              </a:rPr>
              <a:t>παρατηρηση</a:t>
            </a:r>
            <a:r>
              <a:rPr lang="el-GR" sz="2800" dirty="0" smtClean="0">
                <a:solidFill>
                  <a:srgbClr val="00B0F0"/>
                </a:solidFill>
              </a:rPr>
              <a:t> </a:t>
            </a:r>
            <a:r>
              <a:rPr lang="el-GR" sz="2800" dirty="0" err="1" smtClean="0">
                <a:solidFill>
                  <a:srgbClr val="00B0F0"/>
                </a:solidFill>
              </a:rPr>
              <a:t>μικροοργανισμων</a:t>
            </a:r>
            <a:endParaRPr lang="el-GR" sz="2800" dirty="0">
              <a:solidFill>
                <a:srgbClr val="00B0F0"/>
              </a:solidFill>
            </a:endParaRPr>
          </a:p>
        </p:txBody>
      </p:sp>
      <p:sp>
        <p:nvSpPr>
          <p:cNvPr id="4" name="3 - Θέση περιεχομένου"/>
          <p:cNvSpPr>
            <a:spLocks noGrp="1"/>
          </p:cNvSpPr>
          <p:nvPr>
            <p:ph sz="half" idx="1"/>
          </p:nvPr>
        </p:nvSpPr>
        <p:spPr>
          <a:xfrm>
            <a:off x="457200" y="1196752"/>
            <a:ext cx="7239000" cy="5400600"/>
          </a:xfrm>
          <a:solidFill>
            <a:schemeClr val="tx1"/>
          </a:solidFill>
          <a:ln>
            <a:solidFill>
              <a:schemeClr val="tx2">
                <a:lumMod val="40000"/>
                <a:lumOff val="60000"/>
              </a:schemeClr>
            </a:solidFill>
          </a:ln>
        </p:spPr>
        <p:txBody>
          <a:bodyPr>
            <a:normAutofit fontScale="40000" lnSpcReduction="20000"/>
          </a:bodyPr>
          <a:lstStyle/>
          <a:p>
            <a:pPr fontAlgn="base">
              <a:buFont typeface="Wingdings" pitchFamily="2" charset="2"/>
              <a:buChar char="Ø"/>
            </a:pPr>
            <a:r>
              <a:rPr lang="el-GR" sz="4500" dirty="0" smtClean="0">
                <a:solidFill>
                  <a:srgbClr val="002060"/>
                </a:solidFill>
              </a:rPr>
              <a:t>Μπορούμε, χρησιμοποιώντας απλά υλικά και με ελάχιστη προετοιμασία, να παρατηρήσουμε ζωντανούς μικροοργανισμούς.</a:t>
            </a:r>
          </a:p>
          <a:p>
            <a:pPr fontAlgn="base">
              <a:buFont typeface="Wingdings" pitchFamily="2" charset="2"/>
              <a:buChar char="Ø"/>
            </a:pPr>
            <a:endParaRPr lang="el-GR" sz="4500" dirty="0" smtClean="0">
              <a:solidFill>
                <a:srgbClr val="002060"/>
              </a:solidFill>
            </a:endParaRPr>
          </a:p>
          <a:p>
            <a:pPr fontAlgn="base">
              <a:buFont typeface="Wingdings" pitchFamily="2" charset="2"/>
              <a:buChar char="Ø"/>
            </a:pPr>
            <a:r>
              <a:rPr lang="el-GR" sz="4500" dirty="0" smtClean="0">
                <a:solidFill>
                  <a:srgbClr val="002060"/>
                </a:solidFill>
              </a:rPr>
              <a:t>2-3 μέρες πριν την παρατήρηση τοποθετούμε σε ένα ποτήρι με νερό που δεν είναι χλωριωμένο λίγα άχυρα ή ξερά χόρτα. Το βάζουμε ξεσκέπαστο σε ζεστό μέρος. Την ημέρα που θέλουμε να κάνουμε την παρατήρηση,  παίρνουμε μικρή ποσότητα (μία σταγόνα από το υλικό της επιφάνειας αλλά και του πυθμένα), σκεπάζουμε με </a:t>
            </a:r>
            <a:r>
              <a:rPr lang="el-GR" sz="4500" dirty="0" err="1" smtClean="0">
                <a:solidFill>
                  <a:srgbClr val="002060"/>
                </a:solidFill>
              </a:rPr>
              <a:t>καλυπτρίδα</a:t>
            </a:r>
            <a:r>
              <a:rPr lang="el-GR" sz="4500" dirty="0" smtClean="0">
                <a:solidFill>
                  <a:srgbClr val="002060"/>
                </a:solidFill>
              </a:rPr>
              <a:t> και παρατηρούμε. Διακρίνονται μονοκύτταροι οργανισμοί και μάλιστα κινούμενοι.</a:t>
            </a:r>
          </a:p>
          <a:p>
            <a:pPr fontAlgn="base">
              <a:buFont typeface="Wingdings" pitchFamily="2" charset="2"/>
              <a:buChar char="Ø"/>
            </a:pPr>
            <a:endParaRPr lang="el-GR" sz="4500" dirty="0" smtClean="0">
              <a:solidFill>
                <a:srgbClr val="002060"/>
              </a:solidFill>
            </a:endParaRPr>
          </a:p>
          <a:p>
            <a:pPr fontAlgn="base">
              <a:buFont typeface="Wingdings" pitchFamily="2" charset="2"/>
              <a:buChar char="Ø"/>
            </a:pPr>
            <a:r>
              <a:rPr lang="el-GR" sz="4500" dirty="0" smtClean="0">
                <a:solidFill>
                  <a:srgbClr val="002060"/>
                </a:solidFill>
              </a:rPr>
              <a:t>Υλικό κατάλληλο για παρατήρηση μικροβίων είναι επίσης:</a:t>
            </a:r>
          </a:p>
          <a:p>
            <a:pPr fontAlgn="base">
              <a:buFont typeface="Wingdings" pitchFamily="2" charset="2"/>
              <a:buChar char="Ø"/>
            </a:pPr>
            <a:endParaRPr lang="el-GR" sz="4500" dirty="0" smtClean="0">
              <a:solidFill>
                <a:srgbClr val="002060"/>
              </a:solidFill>
            </a:endParaRPr>
          </a:p>
          <a:p>
            <a:pPr fontAlgn="base">
              <a:buFont typeface="Wingdings" pitchFamily="2" charset="2"/>
              <a:buChar char="Ø"/>
            </a:pPr>
            <a:r>
              <a:rPr lang="el-GR" sz="4500" dirty="0" smtClean="0">
                <a:solidFill>
                  <a:srgbClr val="002060"/>
                </a:solidFill>
              </a:rPr>
              <a:t>Νερό από το βάζο με τα λουλούδια που έχει παραμείνει για λίγες μέρες.</a:t>
            </a:r>
          </a:p>
          <a:p>
            <a:pPr fontAlgn="base">
              <a:buFont typeface="Wingdings" pitchFamily="2" charset="2"/>
              <a:buChar char="Ø"/>
            </a:pPr>
            <a:endParaRPr lang="el-GR" sz="4500" dirty="0" smtClean="0">
              <a:solidFill>
                <a:srgbClr val="002060"/>
              </a:solidFill>
            </a:endParaRPr>
          </a:p>
          <a:p>
            <a:pPr fontAlgn="base">
              <a:buFont typeface="Wingdings" pitchFamily="2" charset="2"/>
              <a:buChar char="Ø"/>
            </a:pPr>
            <a:r>
              <a:rPr lang="el-GR" sz="4500" dirty="0" smtClean="0">
                <a:solidFill>
                  <a:srgbClr val="002060"/>
                </a:solidFill>
              </a:rPr>
              <a:t>Στάσιμο νερό από λίμνη, </a:t>
            </a:r>
            <a:r>
              <a:rPr lang="el-GR" sz="4500" dirty="0" err="1" smtClean="0">
                <a:solidFill>
                  <a:srgbClr val="002060"/>
                </a:solidFill>
              </a:rPr>
              <a:t>συντριβάνι</a:t>
            </a:r>
            <a:r>
              <a:rPr lang="el-GR" sz="4500" dirty="0" smtClean="0">
                <a:solidFill>
                  <a:srgbClr val="002060"/>
                </a:solidFill>
              </a:rPr>
              <a:t> κτλ.</a:t>
            </a:r>
          </a:p>
          <a:p>
            <a:pPr fontAlgn="base">
              <a:buFont typeface="Wingdings" pitchFamily="2" charset="2"/>
              <a:buChar char="Ø"/>
            </a:pPr>
            <a:endParaRPr lang="el-GR" sz="4500" dirty="0" smtClean="0">
              <a:solidFill>
                <a:srgbClr val="002060"/>
              </a:solidFill>
            </a:endParaRPr>
          </a:p>
          <a:p>
            <a:pPr fontAlgn="base">
              <a:buFont typeface="Wingdings" pitchFamily="2" charset="2"/>
              <a:buChar char="Ø"/>
            </a:pPr>
            <a:r>
              <a:rPr lang="el-GR" sz="4500" dirty="0" smtClean="0">
                <a:solidFill>
                  <a:srgbClr val="002060"/>
                </a:solidFill>
              </a:rPr>
              <a:t>Το νερό που στραγγίζει από μία γλάστρα όταν την ποτίζουμε</a:t>
            </a:r>
          </a:p>
          <a:p>
            <a:endParaRPr lang="el-GR" dirty="0"/>
          </a:p>
        </p:txBody>
      </p:sp>
      <p:sp>
        <p:nvSpPr>
          <p:cNvPr id="5" name="4 - Θέση υποσέλιδου"/>
          <p:cNvSpPr>
            <a:spLocks noGrp="1"/>
          </p:cNvSpPr>
          <p:nvPr>
            <p:ph type="ftr" sz="quarter" idx="11"/>
          </p:nvPr>
        </p:nvSpPr>
        <p:spPr/>
        <p:txBody>
          <a:bodyPr/>
          <a:lstStyle/>
          <a:p>
            <a:r>
              <a:rPr lang="el-GR" smtClean="0"/>
              <a:t>ΕΛΕΝΗ ΜΑΥΡΑΚΑΚΗ ΒΙΟΛΟΓΟΣ ΕΚΦΕ ΧΑΝΙΩΝ</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188640"/>
            <a:ext cx="5897880" cy="1173480"/>
          </a:xfrm>
          <a:solidFill>
            <a:schemeClr val="tx1"/>
          </a:solidFill>
        </p:spPr>
        <p:txBody>
          <a:bodyPr>
            <a:normAutofit/>
          </a:bodyPr>
          <a:lstStyle/>
          <a:p>
            <a:r>
              <a:rPr lang="el-GR" sz="2800" dirty="0" err="1" smtClean="0">
                <a:solidFill>
                  <a:srgbClr val="00B0F0"/>
                </a:solidFill>
              </a:rPr>
              <a:t>Παρατηρηση</a:t>
            </a:r>
            <a:r>
              <a:rPr lang="el-GR" sz="2800" dirty="0" smtClean="0">
                <a:solidFill>
                  <a:srgbClr val="00B0F0"/>
                </a:solidFill>
              </a:rPr>
              <a:t> </a:t>
            </a:r>
            <a:r>
              <a:rPr lang="el-GR" sz="2800" dirty="0" err="1" smtClean="0">
                <a:solidFill>
                  <a:srgbClr val="00B0F0"/>
                </a:solidFill>
              </a:rPr>
              <a:t>μικροοργανισμων</a:t>
            </a:r>
            <a:r>
              <a:rPr lang="el-GR" sz="2800" dirty="0" smtClean="0">
                <a:solidFill>
                  <a:srgbClr val="00B0F0"/>
                </a:solidFill>
              </a:rPr>
              <a:t> και </a:t>
            </a:r>
            <a:r>
              <a:rPr lang="el-GR" sz="2800" dirty="0" err="1" smtClean="0">
                <a:solidFill>
                  <a:srgbClr val="00B0F0"/>
                </a:solidFill>
              </a:rPr>
              <a:t>βακτηριων</a:t>
            </a:r>
            <a:r>
              <a:rPr lang="el-GR" sz="2800" dirty="0" smtClean="0">
                <a:solidFill>
                  <a:srgbClr val="00B0F0"/>
                </a:solidFill>
              </a:rPr>
              <a:t> στο </a:t>
            </a:r>
            <a:r>
              <a:rPr lang="el-GR" sz="2800" dirty="0" err="1" smtClean="0">
                <a:solidFill>
                  <a:srgbClr val="00B0F0"/>
                </a:solidFill>
              </a:rPr>
              <a:t>μικροσκοπιο</a:t>
            </a:r>
            <a:endParaRPr lang="el-GR" sz="2800" dirty="0">
              <a:solidFill>
                <a:srgbClr val="00B0F0"/>
              </a:solidFill>
            </a:endParaRPr>
          </a:p>
        </p:txBody>
      </p:sp>
      <p:sp>
        <p:nvSpPr>
          <p:cNvPr id="5" name="4 - Θέση υποσέλιδου"/>
          <p:cNvSpPr>
            <a:spLocks noGrp="1"/>
          </p:cNvSpPr>
          <p:nvPr>
            <p:ph type="ftr" sz="quarter" idx="11"/>
          </p:nvPr>
        </p:nvSpPr>
        <p:spPr/>
        <p:txBody>
          <a:bodyPr/>
          <a:lstStyle/>
          <a:p>
            <a:r>
              <a:rPr lang="el-GR" smtClean="0"/>
              <a:t>ΕΛΕΝΗ ΜΑΥΡΑΚΑΚΗ ΒΙΟΛΟΓΟΣ ΕΚΦΕ ΧΑΝΙΩΝ</a:t>
            </a:r>
            <a:endParaRPr lang="el-GR" dirty="0"/>
          </a:p>
        </p:txBody>
      </p:sp>
      <p:sp>
        <p:nvSpPr>
          <p:cNvPr id="6" name="3 - Θέση περιεχομένου"/>
          <p:cNvSpPr>
            <a:spLocks noGrp="1"/>
          </p:cNvSpPr>
          <p:nvPr>
            <p:ph type="body" idx="2"/>
          </p:nvPr>
        </p:nvSpPr>
        <p:spPr>
          <a:xfrm>
            <a:off x="467544" y="1556792"/>
            <a:ext cx="7200800" cy="4883912"/>
          </a:xfrm>
          <a:solidFill>
            <a:schemeClr val="tx1">
              <a:lumMod val="60000"/>
              <a:lumOff val="40000"/>
            </a:schemeClr>
          </a:solidFill>
          <a:ln>
            <a:solidFill>
              <a:schemeClr val="accent5">
                <a:lumMod val="40000"/>
                <a:lumOff val="60000"/>
              </a:schemeClr>
            </a:solidFill>
          </a:ln>
        </p:spPr>
        <p:txBody>
          <a:bodyPr>
            <a:noAutofit/>
          </a:bodyPr>
          <a:lstStyle/>
          <a:p>
            <a:pPr marL="457200" indent="-457200"/>
            <a:r>
              <a:rPr lang="el-GR" sz="2000" dirty="0" smtClean="0">
                <a:solidFill>
                  <a:srgbClr val="002060"/>
                </a:solidFill>
              </a:rPr>
              <a:t>1.  Βάλτε μία σταγόνα νερό από το δοχείο πάνω στην </a:t>
            </a:r>
            <a:r>
              <a:rPr lang="el-GR" sz="2000" dirty="0" err="1" smtClean="0">
                <a:solidFill>
                  <a:srgbClr val="002060"/>
                </a:solidFill>
              </a:rPr>
              <a:t>αντικειμενοφόρο</a:t>
            </a:r>
            <a:r>
              <a:rPr lang="el-GR" sz="2000" dirty="0" smtClean="0">
                <a:solidFill>
                  <a:srgbClr val="002060"/>
                </a:solidFill>
              </a:rPr>
              <a:t> πλάκα. </a:t>
            </a:r>
          </a:p>
          <a:p>
            <a:pPr marL="457200" indent="-457200"/>
            <a:r>
              <a:rPr lang="el-GR" sz="2000" dirty="0" smtClean="0">
                <a:solidFill>
                  <a:srgbClr val="002060"/>
                </a:solidFill>
              </a:rPr>
              <a:t>2. Σκεπάστε προσεκτικά με </a:t>
            </a:r>
            <a:r>
              <a:rPr lang="el-GR" sz="2000" dirty="0" err="1" smtClean="0">
                <a:solidFill>
                  <a:srgbClr val="002060"/>
                </a:solidFill>
              </a:rPr>
              <a:t>καλυπτρίδα</a:t>
            </a:r>
            <a:r>
              <a:rPr lang="el-GR" sz="2000" dirty="0" smtClean="0">
                <a:solidFill>
                  <a:srgbClr val="002060"/>
                </a:solidFill>
              </a:rPr>
              <a:t>, σκουπίστε με απορροφητικό χαρτί το υγρό που περισσεύει και παρατηρείστε την στο μικροσκόπιο. </a:t>
            </a:r>
          </a:p>
          <a:p>
            <a:pPr marL="457200" indent="-457200"/>
            <a:r>
              <a:rPr lang="el-GR" sz="2000" dirty="0" smtClean="0">
                <a:solidFill>
                  <a:srgbClr val="002060"/>
                </a:solidFill>
              </a:rPr>
              <a:t>3. Ακολουθείστε τις οδηγίες μικροσκοπίας. </a:t>
            </a:r>
          </a:p>
          <a:p>
            <a:pPr marL="457200" indent="-457200"/>
            <a:r>
              <a:rPr lang="el-GR" sz="2000" dirty="0" smtClean="0">
                <a:solidFill>
                  <a:srgbClr val="002060"/>
                </a:solidFill>
              </a:rPr>
              <a:t>4. Αναζητείστε μια περιοχή στην οποία είναι διακριτά αρκετά και διαφορετικά είδη μικροοργανισμών </a:t>
            </a:r>
          </a:p>
          <a:p>
            <a:pPr marL="457200" indent="-457200"/>
            <a:r>
              <a:rPr lang="el-GR" sz="2000" dirty="0" smtClean="0">
                <a:solidFill>
                  <a:srgbClr val="002060"/>
                </a:solidFill>
              </a:rPr>
              <a:t>5. Με τη βοήθεια ποιων δομών ή μηχανισμών κινούνται οι μικροοργανισμοί που παρατηρήσατε; </a:t>
            </a:r>
          </a:p>
          <a:p>
            <a:pPr marL="457200" indent="-457200"/>
            <a:r>
              <a:rPr lang="el-GR" sz="2000" dirty="0" smtClean="0">
                <a:solidFill>
                  <a:srgbClr val="002060"/>
                </a:solidFill>
              </a:rPr>
              <a:t>6. Προσπαθήστε να ονομάσετε μερικούς από τους μικροοργανισμούς που συναντήσατε στο παρασκεύασμα. </a:t>
            </a:r>
          </a:p>
          <a:p>
            <a:pPr marL="457200" indent="-457200"/>
            <a:r>
              <a:rPr lang="el-GR" sz="2000" dirty="0" smtClean="0">
                <a:solidFill>
                  <a:srgbClr val="002060"/>
                </a:solidFill>
              </a:rPr>
              <a:t>7. Το πόσιμο νερό δεν πρέπει να περιέχει μικροοργανισμούς. Να δώσετε μία εξήγηση πώς επιτυγχάνεται αυτό στο νερό που έρχεται στην οικία μας μέσω του δικτύου. </a:t>
            </a:r>
            <a:endParaRPr lang="el-GR" sz="20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91680" y="320040"/>
            <a:ext cx="4752528" cy="1092736"/>
          </a:xfrm>
          <a:solidFill>
            <a:schemeClr val="tx1"/>
          </a:solidFill>
        </p:spPr>
        <p:txBody>
          <a:bodyPr>
            <a:normAutofit/>
          </a:bodyPr>
          <a:lstStyle/>
          <a:p>
            <a:r>
              <a:rPr lang="el-GR" sz="2800" dirty="0" err="1" smtClean="0">
                <a:solidFill>
                  <a:srgbClr val="00B0F0"/>
                </a:solidFill>
              </a:rPr>
              <a:t>Μικροβια</a:t>
            </a:r>
            <a:r>
              <a:rPr lang="el-GR" sz="2800" dirty="0" smtClean="0">
                <a:solidFill>
                  <a:srgbClr val="00B0F0"/>
                </a:solidFill>
              </a:rPr>
              <a:t/>
            </a:r>
            <a:br>
              <a:rPr lang="el-GR" sz="2800" dirty="0" smtClean="0">
                <a:solidFill>
                  <a:srgbClr val="00B0F0"/>
                </a:solidFill>
              </a:rPr>
            </a:br>
            <a:r>
              <a:rPr lang="el-GR" sz="2800" dirty="0" err="1" smtClean="0">
                <a:solidFill>
                  <a:srgbClr val="00B0F0"/>
                </a:solidFill>
              </a:rPr>
              <a:t>Ιοι</a:t>
            </a:r>
            <a:r>
              <a:rPr lang="el-GR" sz="2800" dirty="0" smtClean="0">
                <a:solidFill>
                  <a:srgbClr val="00B0F0"/>
                </a:solidFill>
              </a:rPr>
              <a:t> – </a:t>
            </a:r>
            <a:r>
              <a:rPr lang="el-GR" sz="2800" dirty="0" err="1" smtClean="0">
                <a:solidFill>
                  <a:srgbClr val="00B0F0"/>
                </a:solidFill>
              </a:rPr>
              <a:t>βακτηρια</a:t>
            </a:r>
            <a:r>
              <a:rPr lang="el-GR" sz="2800" dirty="0" smtClean="0">
                <a:solidFill>
                  <a:srgbClr val="00B0F0"/>
                </a:solidFill>
              </a:rPr>
              <a:t> - </a:t>
            </a:r>
            <a:r>
              <a:rPr lang="el-GR" sz="2800" dirty="0" err="1" smtClean="0">
                <a:solidFill>
                  <a:srgbClr val="00B0F0"/>
                </a:solidFill>
              </a:rPr>
              <a:t>μυκητεσ</a:t>
            </a:r>
            <a:endParaRPr lang="el-GR" sz="2800" dirty="0">
              <a:solidFill>
                <a:srgbClr val="00B0F0"/>
              </a:solidFill>
            </a:endParaRPr>
          </a:p>
        </p:txBody>
      </p:sp>
      <p:sp>
        <p:nvSpPr>
          <p:cNvPr id="7" name="6 - Θέση υποσέλιδου"/>
          <p:cNvSpPr>
            <a:spLocks noGrp="1"/>
          </p:cNvSpPr>
          <p:nvPr>
            <p:ph type="ftr" sz="quarter" idx="11"/>
          </p:nvPr>
        </p:nvSpPr>
        <p:spPr/>
        <p:txBody>
          <a:bodyPr/>
          <a:lstStyle/>
          <a:p>
            <a:r>
              <a:rPr lang="el-GR" dirty="0" smtClean="0"/>
              <a:t>ΕΛΕΝΗ ΜΑΥΡΑΚΑΚΗ ΒΙΟΛΟΓΟΣ ΕΚΦΕ ΧΑΝΙΩΝ</a:t>
            </a:r>
            <a:endParaRPr lang="el-GR" dirty="0"/>
          </a:p>
        </p:txBody>
      </p:sp>
      <p:sp>
        <p:nvSpPr>
          <p:cNvPr id="10" name="9 - Θέση περιεχομένου"/>
          <p:cNvSpPr>
            <a:spLocks noGrp="1"/>
          </p:cNvSpPr>
          <p:nvPr>
            <p:ph sz="quarter" idx="4"/>
          </p:nvPr>
        </p:nvSpPr>
        <p:spPr>
          <a:xfrm flipV="1">
            <a:off x="4454273" y="3356993"/>
            <a:ext cx="45719" cy="144015"/>
          </a:xfrm>
        </p:spPr>
        <p:txBody>
          <a:bodyPr>
            <a:normAutofit fontScale="25000" lnSpcReduction="20000"/>
          </a:bodyPr>
          <a:lstStyle/>
          <a:p>
            <a:endParaRPr lang="el-GR" dirty="0"/>
          </a:p>
        </p:txBody>
      </p:sp>
      <p:sp>
        <p:nvSpPr>
          <p:cNvPr id="16" name="15 - TextBox"/>
          <p:cNvSpPr txBox="1"/>
          <p:nvPr/>
        </p:nvSpPr>
        <p:spPr>
          <a:xfrm>
            <a:off x="539552" y="2564905"/>
            <a:ext cx="6984776" cy="2031325"/>
          </a:xfrm>
          <a:prstGeom prst="rect">
            <a:avLst/>
          </a:prstGeom>
          <a:solidFill>
            <a:schemeClr val="bg1">
              <a:lumMod val="20000"/>
              <a:lumOff val="80000"/>
            </a:schemeClr>
          </a:solidFill>
        </p:spPr>
        <p:txBody>
          <a:bodyPr wrap="square" rtlCol="0">
            <a:spAutoFit/>
          </a:bodyPr>
          <a:lstStyle/>
          <a:p>
            <a:r>
              <a:rPr lang="el-GR" dirty="0" smtClean="0">
                <a:solidFill>
                  <a:srgbClr val="7030A0"/>
                </a:solidFill>
              </a:rPr>
              <a:t>Ο όρος </a:t>
            </a:r>
            <a:r>
              <a:rPr lang="el-GR" b="1" dirty="0" smtClean="0">
                <a:solidFill>
                  <a:srgbClr val="7030A0"/>
                </a:solidFill>
              </a:rPr>
              <a:t>μικρόβιο</a:t>
            </a:r>
            <a:r>
              <a:rPr lang="el-GR" dirty="0" smtClean="0">
                <a:solidFill>
                  <a:srgbClr val="7030A0"/>
                </a:solidFill>
              </a:rPr>
              <a:t> αναφέρεται σε κάθε μικροοργανισμό, ειδικά όμως σε αυτούς που προκαλούν ασθένειες. Σε αυτήν την κατηγορία περιλαμβάνονται ορισμένοι </a:t>
            </a:r>
            <a:r>
              <a:rPr lang="el-GR" b="1" i="1" dirty="0" smtClean="0">
                <a:solidFill>
                  <a:srgbClr val="7030A0"/>
                </a:solidFill>
              </a:rPr>
              <a:t>ιοί</a:t>
            </a:r>
            <a:r>
              <a:rPr lang="el-GR" dirty="0" smtClean="0">
                <a:solidFill>
                  <a:srgbClr val="7030A0"/>
                </a:solidFill>
              </a:rPr>
              <a:t>, </a:t>
            </a:r>
            <a:r>
              <a:rPr lang="el-GR" b="1" i="1" dirty="0" smtClean="0">
                <a:solidFill>
                  <a:srgbClr val="7030A0"/>
                </a:solidFill>
              </a:rPr>
              <a:t>βακτήρια</a:t>
            </a:r>
            <a:r>
              <a:rPr lang="el-GR" dirty="0" smtClean="0">
                <a:solidFill>
                  <a:srgbClr val="7030A0"/>
                </a:solidFill>
              </a:rPr>
              <a:t>, και </a:t>
            </a:r>
            <a:r>
              <a:rPr lang="el-GR" b="1" i="1" dirty="0" smtClean="0">
                <a:solidFill>
                  <a:srgbClr val="7030A0"/>
                </a:solidFill>
              </a:rPr>
              <a:t>μύκητες</a:t>
            </a:r>
            <a:r>
              <a:rPr lang="el-GR" dirty="0" smtClean="0">
                <a:solidFill>
                  <a:srgbClr val="7030A0"/>
                </a:solidFill>
              </a:rPr>
              <a:t>. </a:t>
            </a:r>
            <a:br>
              <a:rPr lang="el-GR" dirty="0" smtClean="0">
                <a:solidFill>
                  <a:srgbClr val="7030A0"/>
                </a:solidFill>
              </a:rPr>
            </a:br>
            <a:r>
              <a:rPr lang="el-GR" dirty="0" smtClean="0">
                <a:solidFill>
                  <a:srgbClr val="7030A0"/>
                </a:solidFill>
              </a:rPr>
              <a:t/>
            </a:r>
            <a:br>
              <a:rPr lang="el-GR" dirty="0" smtClean="0">
                <a:solidFill>
                  <a:srgbClr val="7030A0"/>
                </a:solidFill>
              </a:rPr>
            </a:br>
            <a:r>
              <a:rPr lang="el-GR" dirty="0" smtClean="0"/>
              <a:t/>
            </a:r>
            <a:br>
              <a:rPr lang="el-GR" dirty="0" smtClean="0"/>
            </a:br>
            <a:endParaRPr lang="el-GR" dirty="0"/>
          </a:p>
        </p:txBody>
      </p:sp>
      <p:sp>
        <p:nvSpPr>
          <p:cNvPr id="6" name="5 - TextBox"/>
          <p:cNvSpPr txBox="1"/>
          <p:nvPr/>
        </p:nvSpPr>
        <p:spPr>
          <a:xfrm>
            <a:off x="539552" y="1844824"/>
            <a:ext cx="3384376" cy="646331"/>
          </a:xfrm>
          <a:prstGeom prst="rect">
            <a:avLst/>
          </a:prstGeom>
          <a:solidFill>
            <a:schemeClr val="tx1"/>
          </a:solidFill>
        </p:spPr>
        <p:txBody>
          <a:bodyPr wrap="square" rtlCol="0">
            <a:spAutoFit/>
          </a:bodyPr>
          <a:lstStyle/>
          <a:p>
            <a:r>
              <a:rPr lang="el-GR" b="1" dirty="0" smtClean="0">
                <a:solidFill>
                  <a:srgbClr val="0070C0"/>
                </a:solidFill>
              </a:rPr>
              <a:t>Σε τι αναφέρεται ο όρος μικρόβιο</a:t>
            </a:r>
            <a:r>
              <a:rPr lang="en-US" b="1" dirty="0" smtClean="0">
                <a:solidFill>
                  <a:srgbClr val="0070C0"/>
                </a:solidFill>
              </a:rPr>
              <a:t>;</a:t>
            </a:r>
            <a:endParaRPr lang="el-GR" b="1" dirty="0">
              <a:solidFill>
                <a:srgbClr val="0070C0"/>
              </a:solidFill>
            </a:endParaRPr>
          </a:p>
        </p:txBody>
      </p:sp>
      <p:sp>
        <p:nvSpPr>
          <p:cNvPr id="8" name="7 - TextBox"/>
          <p:cNvSpPr txBox="1"/>
          <p:nvPr/>
        </p:nvSpPr>
        <p:spPr>
          <a:xfrm>
            <a:off x="251520" y="4005065"/>
            <a:ext cx="7704856" cy="646331"/>
          </a:xfrm>
          <a:prstGeom prst="rect">
            <a:avLst/>
          </a:prstGeom>
          <a:solidFill>
            <a:schemeClr val="tx1"/>
          </a:solidFill>
          <a:ln>
            <a:solidFill>
              <a:schemeClr val="accent1"/>
            </a:solidFill>
          </a:ln>
        </p:spPr>
        <p:txBody>
          <a:bodyPr wrap="square" rtlCol="0">
            <a:spAutoFit/>
          </a:bodyPr>
          <a:lstStyle/>
          <a:p>
            <a:r>
              <a:rPr lang="el-GR" b="1" dirty="0" smtClean="0">
                <a:solidFill>
                  <a:srgbClr val="0070C0"/>
                </a:solidFill>
              </a:rPr>
              <a:t>Ποια είναι όμως η διαφορά μεταξύ αυτών των τριών τύπων μικροβίων; </a:t>
            </a:r>
            <a:endParaRPr lang="el-GR" b="1" dirty="0">
              <a:solidFill>
                <a:srgbClr val="0070C0"/>
              </a:solidFill>
            </a:endParaRPr>
          </a:p>
        </p:txBody>
      </p:sp>
      <p:sp>
        <p:nvSpPr>
          <p:cNvPr id="11" name="10 - TextBox"/>
          <p:cNvSpPr txBox="1"/>
          <p:nvPr/>
        </p:nvSpPr>
        <p:spPr>
          <a:xfrm>
            <a:off x="251520" y="4869160"/>
            <a:ext cx="6768752" cy="369332"/>
          </a:xfrm>
          <a:prstGeom prst="rect">
            <a:avLst/>
          </a:prstGeom>
          <a:solidFill>
            <a:schemeClr val="tx1"/>
          </a:solidFill>
        </p:spPr>
        <p:txBody>
          <a:bodyPr wrap="square" rtlCol="0">
            <a:spAutoFit/>
          </a:bodyPr>
          <a:lstStyle/>
          <a:p>
            <a:r>
              <a:rPr lang="el-GR" b="1" dirty="0" smtClean="0">
                <a:solidFill>
                  <a:srgbClr val="0070C0"/>
                </a:solidFill>
              </a:rPr>
              <a:t>Ποια από αυτά προκαλούν ασθένειες και ποιες συγκεκριμένα; </a:t>
            </a:r>
            <a:endParaRPr lang="el-GR" b="1" dirty="0">
              <a:solidFill>
                <a:srgbClr val="0070C0"/>
              </a:solidFill>
            </a:endParaRPr>
          </a:p>
        </p:txBody>
      </p:sp>
      <p:sp>
        <p:nvSpPr>
          <p:cNvPr id="13" name="12 - TextBox"/>
          <p:cNvSpPr txBox="1"/>
          <p:nvPr/>
        </p:nvSpPr>
        <p:spPr>
          <a:xfrm>
            <a:off x="251520" y="5445224"/>
            <a:ext cx="5616624" cy="646331"/>
          </a:xfrm>
          <a:prstGeom prst="rect">
            <a:avLst/>
          </a:prstGeom>
          <a:solidFill>
            <a:schemeClr val="tx1"/>
          </a:solidFill>
        </p:spPr>
        <p:txBody>
          <a:bodyPr wrap="square" rtlCol="0">
            <a:spAutoFit/>
          </a:bodyPr>
          <a:lstStyle/>
          <a:p>
            <a:r>
              <a:rPr lang="el-GR" b="1" dirty="0" smtClean="0">
                <a:solidFill>
                  <a:srgbClr val="0070C0"/>
                </a:solidFill>
              </a:rPr>
              <a:t>Πρέπει να αντιμετωπίζονται με διαφορετικό τρόπο;</a:t>
            </a:r>
            <a:endParaRPr lang="el-GR"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strVal val="#ppt_w*2.5"/>
                                          </p:val>
                                        </p:tav>
                                        <p:tav tm="100000">
                                          <p:val>
                                            <p:strVal val="#ppt_w"/>
                                          </p:val>
                                        </p:tav>
                                      </p:tavLst>
                                    </p:anim>
                                    <p:anim calcmode="lin" valueType="num">
                                      <p:cBhvr>
                                        <p:cTn id="17" dur="500" fill="hold"/>
                                        <p:tgtEl>
                                          <p:spTgt spid="16"/>
                                        </p:tgtEl>
                                        <p:attrNameLst>
                                          <p:attrName>ppt_h</p:attrName>
                                        </p:attrNameLst>
                                      </p:cBhvr>
                                      <p:tavLst>
                                        <p:tav tm="0">
                                          <p:val>
                                            <p:strVal val="#ppt_h*0.01"/>
                                          </p:val>
                                        </p:tav>
                                        <p:tav tm="100000">
                                          <p:val>
                                            <p:strVal val="#ppt_h"/>
                                          </p:val>
                                        </p:tav>
                                      </p:tavLst>
                                    </p:anim>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h+1"/>
                                          </p:val>
                                        </p:tav>
                                        <p:tav tm="100000">
                                          <p:val>
                                            <p:strVal val="#ppt_y"/>
                                          </p:val>
                                        </p:tav>
                                      </p:tavLst>
                                    </p:anim>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ppt_w*2.5"/>
                                          </p:val>
                                        </p:tav>
                                        <p:tav tm="100000">
                                          <p:val>
                                            <p:strVal val="#ppt_w"/>
                                          </p:val>
                                        </p:tav>
                                      </p:tavLst>
                                    </p:anim>
                                    <p:anim calcmode="lin" valueType="num">
                                      <p:cBhvr>
                                        <p:cTn id="26" dur="500" fill="hold"/>
                                        <p:tgtEl>
                                          <p:spTgt spid="8"/>
                                        </p:tgtEl>
                                        <p:attrNameLst>
                                          <p:attrName>ppt_h</p:attrName>
                                        </p:attrNameLst>
                                      </p:cBhvr>
                                      <p:tavLst>
                                        <p:tav tm="0">
                                          <p:val>
                                            <p:strVal val="#ppt_h*0.01"/>
                                          </p:val>
                                        </p:tav>
                                        <p:tav tm="100000">
                                          <p:val>
                                            <p:strVal val="#ppt_h"/>
                                          </p:val>
                                        </p:tav>
                                      </p:tavLst>
                                    </p:anim>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h+1"/>
                                          </p:val>
                                        </p:tav>
                                        <p:tav tm="100000">
                                          <p:val>
                                            <p:strVal val="#ppt_y"/>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ppt_w*2.5"/>
                                          </p:val>
                                        </p:tav>
                                        <p:tav tm="100000">
                                          <p:val>
                                            <p:strVal val="#ppt_w"/>
                                          </p:val>
                                        </p:tav>
                                      </p:tavLst>
                                    </p:anim>
                                    <p:anim calcmode="lin" valueType="num">
                                      <p:cBhvr>
                                        <p:cTn id="35" dur="500" fill="hold"/>
                                        <p:tgtEl>
                                          <p:spTgt spid="11"/>
                                        </p:tgtEl>
                                        <p:attrNameLst>
                                          <p:attrName>ppt_h</p:attrName>
                                        </p:attrNameLst>
                                      </p:cBhvr>
                                      <p:tavLst>
                                        <p:tav tm="0">
                                          <p:val>
                                            <p:strVal val="#ppt_h*0.01"/>
                                          </p:val>
                                        </p:tav>
                                        <p:tav tm="100000">
                                          <p:val>
                                            <p:strVal val="#ppt_h"/>
                                          </p:val>
                                        </p:tav>
                                      </p:tavLst>
                                    </p:anim>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h+1"/>
                                          </p:val>
                                        </p:tav>
                                        <p:tav tm="100000">
                                          <p:val>
                                            <p:strVal val="#ppt_y"/>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strVal val="#ppt_w*2.5"/>
                                          </p:val>
                                        </p:tav>
                                        <p:tav tm="100000">
                                          <p:val>
                                            <p:strVal val="#ppt_w"/>
                                          </p:val>
                                        </p:tav>
                                      </p:tavLst>
                                    </p:anim>
                                    <p:anim calcmode="lin" valueType="num">
                                      <p:cBhvr>
                                        <p:cTn id="44" dur="500" fill="hold"/>
                                        <p:tgtEl>
                                          <p:spTgt spid="13"/>
                                        </p:tgtEl>
                                        <p:attrNameLst>
                                          <p:attrName>ppt_h</p:attrName>
                                        </p:attrNameLst>
                                      </p:cBhvr>
                                      <p:tavLst>
                                        <p:tav tm="0">
                                          <p:val>
                                            <p:strVal val="#ppt_h*0.01"/>
                                          </p:val>
                                        </p:tav>
                                        <p:tav tm="100000">
                                          <p:val>
                                            <p:strVal val="#ppt_h"/>
                                          </p:val>
                                        </p:tav>
                                      </p:tavLst>
                                    </p:anim>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h+1"/>
                                          </p:val>
                                        </p:tav>
                                        <p:tav tm="100000">
                                          <p:val>
                                            <p:strVal val="#ppt_y"/>
                                          </p:val>
                                        </p:tav>
                                      </p:tavLst>
                                    </p:anim>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8"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ΕΛΕΝΗ ΜΑΥΡΑΚΑΚΗ ΒΙΟΛΟΓΟΣ ΕΚΦΕ ΧΑΝΙΩΝ</a:t>
            </a:r>
            <a:endParaRPr lang="el-GR" dirty="0"/>
          </a:p>
        </p:txBody>
      </p:sp>
      <p:pic>
        <p:nvPicPr>
          <p:cNvPr id="2052" name="Picture 4" descr="Futuristic Glowing Low Polygonal Abstract Background with Bacilli Bacteria  and Flu Virus Cells Stock Photo - Image of blood, digital: 158916752"/>
          <p:cNvPicPr>
            <a:picLocks noChangeAspect="1" noChangeArrowheads="1"/>
          </p:cNvPicPr>
          <p:nvPr/>
        </p:nvPicPr>
        <p:blipFill>
          <a:blip r:embed="rId2" cstate="print"/>
          <a:srcRect/>
          <a:stretch>
            <a:fillRect/>
          </a:stretch>
        </p:blipFill>
        <p:spPr bwMode="auto">
          <a:xfrm>
            <a:off x="0" y="-27384"/>
            <a:ext cx="8155534" cy="6597351"/>
          </a:xfrm>
          <a:prstGeom prst="rect">
            <a:avLst/>
          </a:prstGeom>
          <a:noFill/>
        </p:spPr>
      </p:pic>
      <p:sp>
        <p:nvSpPr>
          <p:cNvPr id="7" name="6 - TextBox"/>
          <p:cNvSpPr txBox="1"/>
          <p:nvPr/>
        </p:nvSpPr>
        <p:spPr>
          <a:xfrm>
            <a:off x="971600" y="2348880"/>
            <a:ext cx="5976664" cy="2585323"/>
          </a:xfrm>
          <a:prstGeom prst="rect">
            <a:avLst/>
          </a:prstGeom>
          <a:noFill/>
        </p:spPr>
        <p:txBody>
          <a:bodyPr wrap="square" rtlCol="0">
            <a:spAutoFit/>
          </a:bodyPr>
          <a:lstStyle/>
          <a:p>
            <a:r>
              <a:rPr lang="el-GR" dirty="0" smtClean="0">
                <a:solidFill>
                  <a:srgbClr val="FFFFFF"/>
                </a:solidFill>
              </a:rPr>
              <a:t>Επειδή οι ιοί, τα βακτήρια και οι μύκητες προκαλούν πολλές γνωστές ασθένειες, είναι σύνηθες να συγχέονται, έστω και αν διαφέρουν μεταξύ τους όσο ένα ποντίκι από έναν ελέφαντα. Μια ματιά στο μέγεθος, τη δομή, τον τρόπο αναπαραγωγής τους, τους ξενιστές και τις ασθένειες που προκαλούνται από το κάθε ένα, μπορεί να "φωτίσει" τις σημαντικές διαφορές αυτών των μικροβίων.</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47664" y="404664"/>
            <a:ext cx="4896544" cy="588680"/>
          </a:xfrm>
          <a:solidFill>
            <a:schemeClr val="tx1"/>
          </a:solidFill>
        </p:spPr>
        <p:txBody>
          <a:bodyPr>
            <a:normAutofit/>
          </a:bodyPr>
          <a:lstStyle/>
          <a:p>
            <a:r>
              <a:rPr lang="el-GR" sz="3200" dirty="0" smtClean="0">
                <a:solidFill>
                  <a:srgbClr val="00B0F0"/>
                </a:solidFill>
              </a:rPr>
              <a:t>ΙΟΙ, ΒΑΚΤΗΡΙΑ, ΜΥΚΗΤΕΣ</a:t>
            </a:r>
            <a:endParaRPr lang="el-GR" sz="3200" dirty="0">
              <a:solidFill>
                <a:srgbClr val="00B0F0"/>
              </a:solidFill>
            </a:endParaRPr>
          </a:p>
        </p:txBody>
      </p:sp>
      <p:sp>
        <p:nvSpPr>
          <p:cNvPr id="5" name="4 - Θέση υποσέλιδου"/>
          <p:cNvSpPr>
            <a:spLocks noGrp="1"/>
          </p:cNvSpPr>
          <p:nvPr>
            <p:ph type="ftr" sz="quarter" idx="11"/>
          </p:nvPr>
        </p:nvSpPr>
        <p:spPr/>
        <p:txBody>
          <a:bodyPr/>
          <a:lstStyle/>
          <a:p>
            <a:r>
              <a:rPr lang="el-GR" smtClean="0"/>
              <a:t>ΕΛΕΝΗ ΜΑΥΡΑΚΑΚΗ ΒΙΟΛΟΓΟΣ ΕΚΦΕ ΧΑΝΙΩΝ</a:t>
            </a:r>
            <a:endParaRPr lang="el-GR" dirty="0"/>
          </a:p>
        </p:txBody>
      </p:sp>
      <p:pic>
        <p:nvPicPr>
          <p:cNvPr id="10" name="9 - Εικόνα" descr="Microbes-Viruses-Bacteria-Fungi.jpg"/>
          <p:cNvPicPr>
            <a:picLocks noChangeAspect="1"/>
          </p:cNvPicPr>
          <p:nvPr/>
        </p:nvPicPr>
        <p:blipFill>
          <a:blip r:embed="rId2" cstate="print"/>
          <a:stretch>
            <a:fillRect/>
          </a:stretch>
        </p:blipFill>
        <p:spPr>
          <a:xfrm>
            <a:off x="1043608" y="1340768"/>
            <a:ext cx="6096000" cy="2034540"/>
          </a:xfrm>
          <a:prstGeom prst="rect">
            <a:avLst/>
          </a:prstGeom>
        </p:spPr>
      </p:pic>
      <p:sp>
        <p:nvSpPr>
          <p:cNvPr id="11" name="10 - TextBox"/>
          <p:cNvSpPr txBox="1"/>
          <p:nvPr/>
        </p:nvSpPr>
        <p:spPr>
          <a:xfrm>
            <a:off x="0" y="3429000"/>
            <a:ext cx="2699792" cy="2954655"/>
          </a:xfrm>
          <a:prstGeom prst="rect">
            <a:avLst/>
          </a:prstGeom>
          <a:solidFill>
            <a:srgbClr val="FFFF00"/>
          </a:solidFill>
        </p:spPr>
        <p:txBody>
          <a:bodyPr wrap="square" rtlCol="0">
            <a:spAutoFit/>
          </a:bodyPr>
          <a:lstStyle/>
          <a:p>
            <a:r>
              <a:rPr lang="el-GR" b="1" u="sng" dirty="0" smtClean="0">
                <a:solidFill>
                  <a:schemeClr val="bg2">
                    <a:lumMod val="25000"/>
                  </a:schemeClr>
                </a:solidFill>
              </a:rPr>
              <a:t>ΙΟΙ</a:t>
            </a:r>
          </a:p>
          <a:p>
            <a:pPr>
              <a:buFont typeface="Wingdings" pitchFamily="2" charset="2"/>
              <a:buChar char="v"/>
            </a:pPr>
            <a:r>
              <a:rPr lang="el-GR" sz="1400" dirty="0" smtClean="0">
                <a:solidFill>
                  <a:srgbClr val="0070C0"/>
                </a:solidFill>
              </a:rPr>
              <a:t> ΟΙ ΙΟΙ ΕΊΝΑΙ ΤΑ ΜΙΚΡΟΤΕΡΑ ΑΠΌ ΤΑ ΜΙΚΡΟΒΙΑ ΚΑΙ ΜΠΟΡΟΥΝ ΑΚΟΜΑ ΝΑ ΖΟΥΝ ΚΑΙ ΜΕΣΑ ΣΕ ΑΛΛΑ ΜΙΚΡΟΒΙΑ.</a:t>
            </a:r>
          </a:p>
          <a:p>
            <a:pPr>
              <a:buFont typeface="Wingdings" pitchFamily="2" charset="2"/>
              <a:buChar char="v"/>
            </a:pPr>
            <a:endParaRPr lang="el-GR" sz="1400" dirty="0" smtClean="0">
              <a:solidFill>
                <a:srgbClr val="0070C0"/>
              </a:solidFill>
            </a:endParaRPr>
          </a:p>
          <a:p>
            <a:pPr>
              <a:buFont typeface="Wingdings" pitchFamily="2" charset="2"/>
              <a:buChar char="v"/>
            </a:pPr>
            <a:r>
              <a:rPr lang="el-GR" sz="1400" dirty="0" smtClean="0">
                <a:solidFill>
                  <a:srgbClr val="0070C0"/>
                </a:solidFill>
              </a:rPr>
              <a:t> ΟΙ ΙΟΙ ΜΑΣ ΑΡΡΩΣΤΑΙΝΟΥΝ ΜΕ ΑΣΘΕΝΕΙΕΣ ΌΠΩΣ Η ΑΝΕΜΟΒΛΟΓΙΑ ΚΑΙ Η ΓΡΙΠΗ.</a:t>
            </a:r>
          </a:p>
          <a:p>
            <a:endParaRPr lang="el-GR" sz="1400" dirty="0" smtClean="0">
              <a:solidFill>
                <a:srgbClr val="0070C0"/>
              </a:solidFill>
            </a:endParaRPr>
          </a:p>
          <a:p>
            <a:pPr>
              <a:buFont typeface="Wingdings" pitchFamily="2" charset="2"/>
              <a:buChar char="v"/>
            </a:pPr>
            <a:r>
              <a:rPr lang="el-GR" sz="1400" dirty="0" smtClean="0">
                <a:solidFill>
                  <a:srgbClr val="0070C0"/>
                </a:solidFill>
              </a:rPr>
              <a:t> ΜΠΟΡΟΥΝ ΝΑ ΜΕΤΑΔΟΘΟΥΝ ΑΠΌ ΈΝΑ ΑΤΟΜΟ ΣΕ ΈΝΑ ΆΛΛΟ.</a:t>
            </a:r>
          </a:p>
        </p:txBody>
      </p:sp>
      <p:sp>
        <p:nvSpPr>
          <p:cNvPr id="12" name="11 - TextBox"/>
          <p:cNvSpPr txBox="1"/>
          <p:nvPr/>
        </p:nvSpPr>
        <p:spPr>
          <a:xfrm>
            <a:off x="3059832" y="3429000"/>
            <a:ext cx="2520280" cy="3200876"/>
          </a:xfrm>
          <a:prstGeom prst="rect">
            <a:avLst/>
          </a:prstGeom>
          <a:solidFill>
            <a:schemeClr val="accent6">
              <a:lumMod val="40000"/>
              <a:lumOff val="60000"/>
            </a:schemeClr>
          </a:solidFill>
        </p:spPr>
        <p:txBody>
          <a:bodyPr wrap="square" rtlCol="0">
            <a:spAutoFit/>
          </a:bodyPr>
          <a:lstStyle/>
          <a:p>
            <a:r>
              <a:rPr lang="el-GR" sz="2000" b="1" u="sng" dirty="0" smtClean="0">
                <a:solidFill>
                  <a:schemeClr val="bg2">
                    <a:lumMod val="10000"/>
                  </a:schemeClr>
                </a:solidFill>
              </a:rPr>
              <a:t>ΒΑΚΤΗΡΙΑ</a:t>
            </a:r>
          </a:p>
          <a:p>
            <a:pPr>
              <a:buFont typeface="Wingdings" pitchFamily="2" charset="2"/>
              <a:buChar char="v"/>
            </a:pPr>
            <a:r>
              <a:rPr lang="el-GR" sz="1400" b="1" dirty="0" smtClean="0">
                <a:solidFill>
                  <a:srgbClr val="002060"/>
                </a:solidFill>
              </a:rPr>
              <a:t> ΕΙΝΑΙ ΤΟΣΟ ΜΙΚΡΑ ΏΣΤΕ ΜΠΟΡΟΥΝ ΝΑ ΥΠΑΡΧΟΥΝ ΧΙΛΙΑΔΕΣ ΒΑΚΤΗΡΙΑ ΣΤΗΝ ΤΕΛΕΙΑ ΣΤΟ ΤΕΛΟΣ ΑΥΤΗΣ ΤΗΣ ΠΡΟΤΑΣΗΣ.</a:t>
            </a:r>
          </a:p>
          <a:p>
            <a:pPr>
              <a:buFont typeface="Wingdings" pitchFamily="2" charset="2"/>
              <a:buChar char="v"/>
            </a:pPr>
            <a:endParaRPr lang="el-GR" sz="1400" b="1" dirty="0" smtClean="0">
              <a:solidFill>
                <a:srgbClr val="002060"/>
              </a:solidFill>
            </a:endParaRPr>
          </a:p>
          <a:p>
            <a:pPr>
              <a:buFont typeface="Wingdings" pitchFamily="2" charset="2"/>
              <a:buChar char="v"/>
            </a:pPr>
            <a:r>
              <a:rPr lang="el-GR" sz="1400" b="1" dirty="0" smtClean="0">
                <a:solidFill>
                  <a:srgbClr val="002060"/>
                </a:solidFill>
              </a:rPr>
              <a:t> ΚΑΠΟΙΑ ΕΊΝΑΙ ΧΡΗΣΙΜΑ ΌΠΩΣ ΓΙΑ ΤΗΝ ΠΑΡΑΣΚΕΥΗ ΤΟΥ ΓΙΑΟΥΡΤΙΟΥ ΚΑΙ ΤΟΥ ΤΥΡΙΟΥ</a:t>
            </a:r>
          </a:p>
          <a:p>
            <a:pPr>
              <a:buFont typeface="Wingdings" pitchFamily="2" charset="2"/>
              <a:buChar char="v"/>
            </a:pPr>
            <a:endParaRPr lang="el-GR" sz="1400" b="1" dirty="0" smtClean="0">
              <a:solidFill>
                <a:srgbClr val="002060"/>
              </a:solidFill>
            </a:endParaRPr>
          </a:p>
          <a:p>
            <a:pPr>
              <a:buFont typeface="Wingdings" pitchFamily="2" charset="2"/>
              <a:buChar char="v"/>
            </a:pPr>
            <a:r>
              <a:rPr lang="el-GR" sz="1400" b="1" dirty="0" smtClean="0">
                <a:solidFill>
                  <a:srgbClr val="002060"/>
                </a:solidFill>
              </a:rPr>
              <a:t> ΚΑΠΟΙΑ ΕΊΝΑΙ ΒΛΑΒΕΡΑ ΚΑΙ ΠΡΟΚΑΛΟΥΝ ΛΟΙΜΩΞΕΙΣ</a:t>
            </a:r>
          </a:p>
        </p:txBody>
      </p:sp>
      <p:sp>
        <p:nvSpPr>
          <p:cNvPr id="13" name="12 - TextBox"/>
          <p:cNvSpPr txBox="1"/>
          <p:nvPr/>
        </p:nvSpPr>
        <p:spPr>
          <a:xfrm>
            <a:off x="5796136" y="3429000"/>
            <a:ext cx="2376264" cy="2831544"/>
          </a:xfrm>
          <a:prstGeom prst="rect">
            <a:avLst/>
          </a:prstGeom>
          <a:solidFill>
            <a:srgbClr val="00B0F0"/>
          </a:solidFill>
        </p:spPr>
        <p:txBody>
          <a:bodyPr wrap="square" rtlCol="0">
            <a:spAutoFit/>
          </a:bodyPr>
          <a:lstStyle/>
          <a:p>
            <a:r>
              <a:rPr lang="el-GR" b="1" u="sng" dirty="0" smtClean="0">
                <a:solidFill>
                  <a:schemeClr val="bg2">
                    <a:lumMod val="10000"/>
                  </a:schemeClr>
                </a:solidFill>
              </a:rPr>
              <a:t>ΜΥΚΗΤΕΣ</a:t>
            </a:r>
          </a:p>
          <a:p>
            <a:pPr>
              <a:buFont typeface="Wingdings" pitchFamily="2" charset="2"/>
              <a:buChar char="v"/>
            </a:pPr>
            <a:r>
              <a:rPr lang="el-GR" sz="1600" dirty="0" smtClean="0">
                <a:solidFill>
                  <a:srgbClr val="002060"/>
                </a:solidFill>
              </a:rPr>
              <a:t> ΕΊΝΑΙ ΤΟ ΜΕΓΑΛΥΤΕΡΟ ΑΠΌ ΌΛΑ ΤΑ ΜΙΚΡΟΒΙΑ. </a:t>
            </a:r>
          </a:p>
          <a:p>
            <a:pPr>
              <a:buFont typeface="Wingdings" pitchFamily="2" charset="2"/>
              <a:buChar char="v"/>
            </a:pPr>
            <a:r>
              <a:rPr lang="el-GR" sz="1600" dirty="0" smtClean="0">
                <a:solidFill>
                  <a:srgbClr val="002060"/>
                </a:solidFill>
              </a:rPr>
              <a:t> ΒΡΙΣΚΕΤΑΙ ΣΤΟΝ ΑΕΡΑ, ΣΤΑ ΦΥΤΑ ΚΑΙ ΣΤΟ ΝΕΡΟ.</a:t>
            </a:r>
          </a:p>
          <a:p>
            <a:pPr>
              <a:buFont typeface="Wingdings" pitchFamily="2" charset="2"/>
              <a:buChar char="v"/>
            </a:pPr>
            <a:r>
              <a:rPr lang="el-GR" sz="1600" dirty="0" smtClean="0">
                <a:solidFill>
                  <a:srgbClr val="002060"/>
                </a:solidFill>
              </a:rPr>
              <a:t> Η ΜΟΥΧΛΑ ΠΟΥ ΑΝΑΠΤΥΣΣΕΤΑΙ ΠΑΝΩ ΣΤΟ ΨΩΜΙ ΕΊΝΑΙ ΈΝΑ ΕΙΔΟΣ ΜΥΚΗΤΑ</a:t>
            </a:r>
            <a:endParaRPr lang="el-GR" sz="16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331640" y="116632"/>
            <a:ext cx="5184576" cy="864096"/>
          </a:xfrm>
          <a:solidFill>
            <a:schemeClr val="tx1"/>
          </a:solidFill>
        </p:spPr>
        <p:txBody>
          <a:bodyPr>
            <a:noAutofit/>
          </a:bodyPr>
          <a:lstStyle/>
          <a:p>
            <a:r>
              <a:rPr lang="el-GR" sz="2200" dirty="0" smtClean="0">
                <a:solidFill>
                  <a:srgbClr val="00B0F0"/>
                </a:solidFill>
              </a:rPr>
              <a:t>ΟΙ ΜΙΚΡΟΟΡΓΑΝΙΣΜΟΙ ΕΧΟΥΝ ΔΙΑΦΟΡΑ ΜΕΓΕΘΗ ΚΑΙ ΣΧΗΜΑΤΑ</a:t>
            </a:r>
            <a:endParaRPr lang="el-GR" sz="2200" dirty="0">
              <a:solidFill>
                <a:srgbClr val="00B0F0"/>
              </a:solidFill>
            </a:endParaRPr>
          </a:p>
        </p:txBody>
      </p:sp>
      <p:sp>
        <p:nvSpPr>
          <p:cNvPr id="5" name="4 - Θέση υποσέλιδου"/>
          <p:cNvSpPr>
            <a:spLocks noGrp="1"/>
          </p:cNvSpPr>
          <p:nvPr>
            <p:ph type="ftr" sz="quarter" idx="11"/>
          </p:nvPr>
        </p:nvSpPr>
        <p:spPr/>
        <p:txBody>
          <a:bodyPr/>
          <a:lstStyle/>
          <a:p>
            <a:r>
              <a:rPr lang="el-GR" dirty="0" smtClean="0"/>
              <a:t>ΕΛΕΝΗ ΜΑΥΡΑΚΑΚΗ ΒΙΟΛΟΓΟΣ ΕΚΦΕ ΧΑΝΙΩΝ</a:t>
            </a:r>
            <a:endParaRPr lang="el-GR" dirty="0"/>
          </a:p>
        </p:txBody>
      </p:sp>
      <p:pic>
        <p:nvPicPr>
          <p:cNvPr id="8" name="Picture 5" descr="f0396-02"/>
          <p:cNvPicPr>
            <a:picLocks noChangeAspect="1" noChangeArrowheads="1"/>
          </p:cNvPicPr>
          <p:nvPr/>
        </p:nvPicPr>
        <p:blipFill>
          <a:blip r:embed="rId2" cstate="print"/>
          <a:srcRect/>
          <a:stretch>
            <a:fillRect/>
          </a:stretch>
        </p:blipFill>
        <p:spPr bwMode="auto">
          <a:xfrm>
            <a:off x="683568" y="1124744"/>
            <a:ext cx="6768752" cy="51848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051720" y="228600"/>
            <a:ext cx="3744416" cy="680120"/>
          </a:xfrm>
          <a:solidFill>
            <a:schemeClr val="tx1"/>
          </a:solidFill>
        </p:spPr>
        <p:txBody>
          <a:bodyPr>
            <a:normAutofit/>
          </a:bodyPr>
          <a:lstStyle/>
          <a:p>
            <a:r>
              <a:rPr lang="el-GR" sz="3200" u="sng" dirty="0">
                <a:solidFill>
                  <a:srgbClr val="00B0F0"/>
                </a:solidFill>
              </a:rPr>
              <a:t>ΜΙΚΡΟΟΡΓΑΝΙΣΜΟΙ</a:t>
            </a:r>
            <a:endParaRPr lang="el-GR" sz="3200" dirty="0">
              <a:solidFill>
                <a:srgbClr val="00B0F0"/>
              </a:solidFill>
            </a:endParaRPr>
          </a:p>
        </p:txBody>
      </p:sp>
      <p:sp>
        <p:nvSpPr>
          <p:cNvPr id="5" name="4 - Θέση υποσέλιδου"/>
          <p:cNvSpPr>
            <a:spLocks noGrp="1"/>
          </p:cNvSpPr>
          <p:nvPr>
            <p:ph type="ftr" sz="quarter" idx="11"/>
          </p:nvPr>
        </p:nvSpPr>
        <p:spPr/>
        <p:txBody>
          <a:bodyPr/>
          <a:lstStyle/>
          <a:p>
            <a:r>
              <a:rPr lang="el-GR" dirty="0" smtClean="0"/>
              <a:t>ΕΛΕΝΗ ΜΑΥΡΑΚΑΚΗ ΒΙΟΛΟΓΟΣ ΕΚΦΕ ΧΑΝΙΩΝ</a:t>
            </a:r>
            <a:endParaRPr lang="el-GR" dirty="0"/>
          </a:p>
        </p:txBody>
      </p:sp>
      <p:sp>
        <p:nvSpPr>
          <p:cNvPr id="8" name="7 - Θέση κειμένου"/>
          <p:cNvSpPr>
            <a:spLocks noGrp="1"/>
          </p:cNvSpPr>
          <p:nvPr>
            <p:ph type="body" idx="2"/>
          </p:nvPr>
        </p:nvSpPr>
        <p:spPr>
          <a:xfrm>
            <a:off x="457200" y="1268760"/>
            <a:ext cx="7211144" cy="4968552"/>
          </a:xfrm>
          <a:solidFill>
            <a:schemeClr val="bg2">
              <a:lumMod val="75000"/>
            </a:schemeClr>
          </a:solidFill>
        </p:spPr>
        <p:txBody>
          <a:bodyPr>
            <a:normAutofit lnSpcReduction="10000"/>
          </a:bodyPr>
          <a:lstStyle/>
          <a:p>
            <a:pPr>
              <a:lnSpc>
                <a:spcPct val="130000"/>
              </a:lnSpc>
              <a:buFont typeface="Wingdings" pitchFamily="2" charset="2"/>
              <a:buChar char="Ø"/>
            </a:pPr>
            <a:r>
              <a:rPr lang="el-GR" sz="2000" dirty="0" smtClean="0">
                <a:solidFill>
                  <a:srgbClr val="002060"/>
                </a:solidFill>
              </a:rPr>
              <a:t> Οι μικροοργανισμοί είναι παντού. Σχεδόν σε κάθε επιφάνεια υπάρχουν </a:t>
            </a:r>
            <a:r>
              <a:rPr lang="el-GR" sz="2000" u="sng" dirty="0" smtClean="0">
                <a:solidFill>
                  <a:srgbClr val="002060"/>
                </a:solidFill>
              </a:rPr>
              <a:t>αποικίες από μικρόβια</a:t>
            </a:r>
            <a:r>
              <a:rPr lang="el-GR" sz="2000" dirty="0" smtClean="0">
                <a:solidFill>
                  <a:srgbClr val="002060"/>
                </a:solidFill>
              </a:rPr>
              <a:t>, από το ανθρώπινο σώμα έως τον ωκεανό. </a:t>
            </a:r>
          </a:p>
          <a:p>
            <a:pPr>
              <a:lnSpc>
                <a:spcPct val="130000"/>
              </a:lnSpc>
              <a:buFont typeface="Wingdings" pitchFamily="2" charset="2"/>
              <a:buChar char="Ø"/>
            </a:pPr>
            <a:endParaRPr lang="el-GR" sz="2000" dirty="0" smtClean="0">
              <a:solidFill>
                <a:srgbClr val="002060"/>
              </a:solidFill>
            </a:endParaRPr>
          </a:p>
          <a:p>
            <a:pPr>
              <a:lnSpc>
                <a:spcPct val="130000"/>
              </a:lnSpc>
              <a:buFont typeface="Wingdings" pitchFamily="2" charset="2"/>
              <a:buChar char="Ø"/>
            </a:pPr>
            <a:r>
              <a:rPr lang="el-GR" sz="2000" dirty="0" smtClean="0">
                <a:solidFill>
                  <a:srgbClr val="002060"/>
                </a:solidFill>
              </a:rPr>
              <a:t> Ορισμένοι μικροοργανισμοί μπορούν να ζήσουν σε θερμά μέρη και άλλοι σε πάγο. </a:t>
            </a:r>
          </a:p>
          <a:p>
            <a:pPr>
              <a:lnSpc>
                <a:spcPct val="130000"/>
              </a:lnSpc>
              <a:buFont typeface="Wingdings" pitchFamily="2" charset="2"/>
              <a:buChar char="Ø"/>
            </a:pPr>
            <a:endParaRPr lang="el-GR" sz="2000" dirty="0" smtClean="0">
              <a:solidFill>
                <a:srgbClr val="002060"/>
              </a:solidFill>
            </a:endParaRPr>
          </a:p>
          <a:p>
            <a:pPr>
              <a:lnSpc>
                <a:spcPct val="130000"/>
              </a:lnSpc>
              <a:buFont typeface="Wingdings" pitchFamily="2" charset="2"/>
              <a:buChar char="Ø"/>
            </a:pPr>
            <a:r>
              <a:rPr lang="el-GR" sz="2000" dirty="0" smtClean="0">
                <a:solidFill>
                  <a:srgbClr val="002060"/>
                </a:solidFill>
              </a:rPr>
              <a:t> Οι περισσότεροι μικροοργανισμοί είναι ακίνδυνοι για τον άνθρωπο. Μπορείτε να καταπιείτε εκατομμύρια μικρόβια καθημερινά με την τροφή, χωρίς αρνητικές συνέπειες. </a:t>
            </a:r>
          </a:p>
          <a:p>
            <a:pPr>
              <a:lnSpc>
                <a:spcPct val="130000"/>
              </a:lnSpc>
              <a:buFont typeface="Wingdings" pitchFamily="2" charset="2"/>
              <a:buChar char="Ø"/>
            </a:pPr>
            <a:endParaRPr lang="el-GR" sz="2000" dirty="0" smtClean="0">
              <a:solidFill>
                <a:srgbClr val="002060"/>
              </a:solidFill>
            </a:endParaRPr>
          </a:p>
          <a:p>
            <a:pPr>
              <a:lnSpc>
                <a:spcPct val="130000"/>
              </a:lnSpc>
              <a:buFont typeface="Wingdings" pitchFamily="2" charset="2"/>
              <a:buChar char="Ø"/>
            </a:pPr>
            <a:r>
              <a:rPr lang="el-GR" sz="2000" dirty="0" smtClean="0">
                <a:solidFill>
                  <a:srgbClr val="002060"/>
                </a:solidFill>
              </a:rPr>
              <a:t> Σε ορισμένα ζώα βοηθούν την πέψη των τροφών, μηρυκαστικά, κουνέλια κλπ. </a:t>
            </a:r>
            <a:endParaRPr lang="en-US" sz="2000" dirty="0" smtClean="0">
              <a:solidFill>
                <a:srgbClr val="002060"/>
              </a:solidFill>
            </a:endParaRP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5736" y="228600"/>
            <a:ext cx="3312368" cy="608112"/>
          </a:xfrm>
          <a:solidFill>
            <a:schemeClr val="tx1"/>
          </a:solidFill>
        </p:spPr>
        <p:txBody>
          <a:bodyPr>
            <a:noAutofit/>
          </a:bodyPr>
          <a:lstStyle/>
          <a:p>
            <a:r>
              <a:rPr lang="el-GR" sz="2800" u="sng" dirty="0">
                <a:solidFill>
                  <a:srgbClr val="00B0F0"/>
                </a:solidFill>
              </a:rPr>
              <a:t>ΜΙΚΡΟΟΡΓΑΝΙΣΜΟΙ</a:t>
            </a:r>
            <a:endParaRPr lang="el-GR" sz="2800" dirty="0">
              <a:solidFill>
                <a:srgbClr val="00B0F0"/>
              </a:solidFill>
            </a:endParaRPr>
          </a:p>
        </p:txBody>
      </p:sp>
      <p:sp>
        <p:nvSpPr>
          <p:cNvPr id="3" name="2 - Θέση κειμένου"/>
          <p:cNvSpPr>
            <a:spLocks noGrp="1"/>
          </p:cNvSpPr>
          <p:nvPr>
            <p:ph type="body" idx="2"/>
          </p:nvPr>
        </p:nvSpPr>
        <p:spPr>
          <a:xfrm>
            <a:off x="467544" y="1484784"/>
            <a:ext cx="7344816" cy="4392488"/>
          </a:xfrm>
          <a:solidFill>
            <a:schemeClr val="tx2">
              <a:lumMod val="60000"/>
              <a:lumOff val="40000"/>
            </a:schemeClr>
          </a:solidFill>
        </p:spPr>
        <p:txBody>
          <a:bodyPr>
            <a:noAutofit/>
          </a:bodyPr>
          <a:lstStyle/>
          <a:p>
            <a:pPr>
              <a:buFont typeface="Wingdings" pitchFamily="2" charset="2"/>
              <a:buChar char="Ø"/>
            </a:pPr>
            <a:r>
              <a:rPr lang="el-GR" sz="2000" dirty="0" smtClean="0">
                <a:solidFill>
                  <a:srgbClr val="002060"/>
                </a:solidFill>
              </a:rPr>
              <a:t> Μικρόβια διαθέτει η </a:t>
            </a:r>
            <a:r>
              <a:rPr lang="el-GR" sz="2000" u="sng" dirty="0" smtClean="0">
                <a:solidFill>
                  <a:srgbClr val="002060"/>
                </a:solidFill>
              </a:rPr>
              <a:t>βιόσφαιρα</a:t>
            </a:r>
            <a:r>
              <a:rPr lang="el-GR" sz="2000" dirty="0" smtClean="0">
                <a:solidFill>
                  <a:srgbClr val="002060"/>
                </a:solidFill>
              </a:rPr>
              <a:t> για την εκτέλεση βασικών λειτουργιών, όπως η αποσύνθεση των νεκρών οργανισμών, η διεξαγωγή των κύκλων του άνθρακα, του οξυγόνου, του αζώτου, του θείου κλπ., που εξελίσσονται σε όλα τα χερσαία και υδάτινα συστήματα. </a:t>
            </a:r>
          </a:p>
          <a:p>
            <a:pPr>
              <a:buFont typeface="Wingdings" pitchFamily="2" charset="2"/>
              <a:buChar char="Ø"/>
            </a:pPr>
            <a:endParaRPr lang="el-GR" sz="2000" dirty="0" smtClean="0">
              <a:solidFill>
                <a:srgbClr val="002060"/>
              </a:solidFill>
            </a:endParaRPr>
          </a:p>
          <a:p>
            <a:pPr>
              <a:buFont typeface="Wingdings" pitchFamily="2" charset="2"/>
              <a:buChar char="Ø"/>
            </a:pPr>
            <a:r>
              <a:rPr lang="el-GR" sz="2000" dirty="0" smtClean="0">
                <a:solidFill>
                  <a:srgbClr val="002060"/>
                </a:solidFill>
              </a:rPr>
              <a:t> Μικροοργανισμοί έχουν προσβάλλει και «σκοτώσει» τον άνθρωπο αρκετές φορές στην ιστορία του: </a:t>
            </a:r>
            <a:r>
              <a:rPr lang="el-GR" sz="2000" u="sng" dirty="0" smtClean="0">
                <a:solidFill>
                  <a:srgbClr val="002060"/>
                </a:solidFill>
              </a:rPr>
              <a:t>χολέρα (του βακτηρίου </a:t>
            </a:r>
            <a:r>
              <a:rPr lang="en-US" sz="2000" u="sng" dirty="0" err="1" smtClean="0">
                <a:solidFill>
                  <a:srgbClr val="002060"/>
                </a:solidFill>
              </a:rPr>
              <a:t>vibrio</a:t>
            </a:r>
            <a:r>
              <a:rPr lang="en-US" sz="2000" u="sng" dirty="0" smtClean="0">
                <a:solidFill>
                  <a:srgbClr val="002060"/>
                </a:solidFill>
              </a:rPr>
              <a:t> </a:t>
            </a:r>
            <a:r>
              <a:rPr lang="en-US" sz="2000" u="sng" dirty="0" err="1" smtClean="0">
                <a:solidFill>
                  <a:srgbClr val="002060"/>
                </a:solidFill>
              </a:rPr>
              <a:t>cholerae</a:t>
            </a:r>
            <a:r>
              <a:rPr lang="el-GR" sz="2000" u="sng" dirty="0" smtClean="0">
                <a:solidFill>
                  <a:srgbClr val="002060"/>
                </a:solidFill>
              </a:rPr>
              <a:t>), πανώλη (βακτήριο </a:t>
            </a:r>
            <a:r>
              <a:rPr lang="en-US" sz="2000" u="sng" dirty="0" err="1" smtClean="0">
                <a:solidFill>
                  <a:srgbClr val="002060"/>
                </a:solidFill>
              </a:rPr>
              <a:t>yarsinia</a:t>
            </a:r>
            <a:r>
              <a:rPr lang="en-US" sz="2000" u="sng" dirty="0" smtClean="0">
                <a:solidFill>
                  <a:srgbClr val="002060"/>
                </a:solidFill>
              </a:rPr>
              <a:t> </a:t>
            </a:r>
            <a:r>
              <a:rPr lang="en-US" sz="2000" u="sng" dirty="0" err="1" smtClean="0">
                <a:solidFill>
                  <a:srgbClr val="002060"/>
                </a:solidFill>
              </a:rPr>
              <a:t>pestis</a:t>
            </a:r>
            <a:r>
              <a:rPr lang="en-US" sz="2000" u="sng" dirty="0" smtClean="0">
                <a:solidFill>
                  <a:srgbClr val="002060"/>
                </a:solidFill>
              </a:rPr>
              <a:t>)</a:t>
            </a:r>
            <a:r>
              <a:rPr lang="el-GR" sz="2000" u="sng" dirty="0" smtClean="0">
                <a:solidFill>
                  <a:srgbClr val="002060"/>
                </a:solidFill>
              </a:rPr>
              <a:t>, γρίπη (ιοί)</a:t>
            </a:r>
            <a:r>
              <a:rPr lang="el-GR" sz="2000" dirty="0" smtClean="0">
                <a:solidFill>
                  <a:srgbClr val="002060"/>
                </a:solidFill>
              </a:rPr>
              <a:t> κλπ.</a:t>
            </a:r>
          </a:p>
          <a:p>
            <a:pPr>
              <a:buFont typeface="Wingdings" pitchFamily="2" charset="2"/>
              <a:buChar char="Ø"/>
            </a:pPr>
            <a:endParaRPr lang="el-GR" sz="2000" dirty="0" smtClean="0">
              <a:solidFill>
                <a:srgbClr val="002060"/>
              </a:solidFill>
            </a:endParaRPr>
          </a:p>
          <a:p>
            <a:pPr>
              <a:buFont typeface="Wingdings" pitchFamily="2" charset="2"/>
              <a:buChar char="Ø"/>
            </a:pPr>
            <a:r>
              <a:rPr lang="el-GR" sz="2000" b="1" dirty="0" smtClean="0">
                <a:solidFill>
                  <a:srgbClr val="002060"/>
                </a:solidFill>
              </a:rPr>
              <a:t> </a:t>
            </a:r>
            <a:r>
              <a:rPr lang="el-GR" sz="2000" dirty="0" smtClean="0">
                <a:solidFill>
                  <a:srgbClr val="002060"/>
                </a:solidFill>
              </a:rPr>
              <a:t>Μερικές φορές προκαλούν </a:t>
            </a:r>
            <a:r>
              <a:rPr lang="el-GR" sz="2000" u="sng" dirty="0" smtClean="0">
                <a:solidFill>
                  <a:srgbClr val="002060"/>
                </a:solidFill>
              </a:rPr>
              <a:t>ασθένειες</a:t>
            </a:r>
            <a:r>
              <a:rPr lang="el-GR" sz="2000" dirty="0" smtClean="0">
                <a:solidFill>
                  <a:srgbClr val="002060"/>
                </a:solidFill>
              </a:rPr>
              <a:t> σε ανθρώπους, ζώα και φυτά. Συμμετέχουν επίσης στην </a:t>
            </a:r>
            <a:r>
              <a:rPr lang="el-GR" sz="2000" u="sng" dirty="0" smtClean="0">
                <a:solidFill>
                  <a:srgbClr val="002060"/>
                </a:solidFill>
              </a:rPr>
              <a:t>αλλοίωση και καταστροφή των τροφίμων</a:t>
            </a:r>
            <a:r>
              <a:rPr lang="el-GR" sz="2000" dirty="0" smtClean="0">
                <a:solidFill>
                  <a:srgbClr val="002060"/>
                </a:solidFill>
              </a:rPr>
              <a:t>. </a:t>
            </a:r>
          </a:p>
          <a:p>
            <a:pPr>
              <a:lnSpc>
                <a:spcPct val="160000"/>
              </a:lnSpc>
              <a:buFont typeface="Wingdings" pitchFamily="2" charset="2"/>
              <a:buChar char="Ø"/>
            </a:pPr>
            <a:endParaRPr lang="el-GR" sz="2000" b="1" dirty="0" smtClean="0">
              <a:solidFill>
                <a:srgbClr val="002060"/>
              </a:solidFill>
            </a:endParaRPr>
          </a:p>
        </p:txBody>
      </p:sp>
      <p:sp>
        <p:nvSpPr>
          <p:cNvPr id="5" name="4 - Θέση υποσέλιδου"/>
          <p:cNvSpPr>
            <a:spLocks noGrp="1"/>
          </p:cNvSpPr>
          <p:nvPr>
            <p:ph type="ftr" sz="quarter" idx="11"/>
          </p:nvPr>
        </p:nvSpPr>
        <p:spPr/>
        <p:txBody>
          <a:bodyPr/>
          <a:lstStyle/>
          <a:p>
            <a:r>
              <a:rPr lang="el-GR" dirty="0" smtClean="0"/>
              <a:t>ΕΛΕΝΗ ΜΑΥΡΑΚΑΚΗ ΒΙΟΛΟΓΟΣ ΕΚΦΕ ΧΑΝΙΩΝ</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2000"/>
                                        <p:tgtEl>
                                          <p:spTgt spid="3">
                                            <p:bg/>
                                          </p:spTgt>
                                        </p:tgtEl>
                                      </p:cBhvr>
                                    </p:animEffect>
                                    <p:anim calcmode="lin" valueType="num">
                                      <p:cBhvr>
                                        <p:cTn id="18" dur="2000" fill="hold"/>
                                        <p:tgtEl>
                                          <p:spTgt spid="3">
                                            <p:bg/>
                                          </p:spTgt>
                                        </p:tgtEl>
                                        <p:attrNameLst>
                                          <p:attrName>style.rotation</p:attrName>
                                        </p:attrNameLst>
                                      </p:cBhvr>
                                      <p:tavLst>
                                        <p:tav tm="0">
                                          <p:val>
                                            <p:fltVal val="720"/>
                                          </p:val>
                                        </p:tav>
                                        <p:tav tm="100000">
                                          <p:val>
                                            <p:fltVal val="0"/>
                                          </p:val>
                                        </p:tav>
                                      </p:tavLst>
                                    </p:anim>
                                    <p:anim calcmode="lin" valueType="num">
                                      <p:cBhvr>
                                        <p:cTn id="19" dur="2000" fill="hold"/>
                                        <p:tgtEl>
                                          <p:spTgt spid="3">
                                            <p:bg/>
                                          </p:spTgt>
                                        </p:tgtEl>
                                        <p:attrNameLst>
                                          <p:attrName>ppt_h</p:attrName>
                                        </p:attrNameLst>
                                      </p:cBhvr>
                                      <p:tavLst>
                                        <p:tav tm="0">
                                          <p:val>
                                            <p:fltVal val="0"/>
                                          </p:val>
                                        </p:tav>
                                        <p:tav tm="100000">
                                          <p:val>
                                            <p:strVal val="#ppt_h"/>
                                          </p:val>
                                        </p:tav>
                                      </p:tavLst>
                                    </p:anim>
                                    <p:anim calcmode="lin" valueType="num">
                                      <p:cBhvr>
                                        <p:cTn id="20" dur="2000" fill="hold"/>
                                        <p:tgtEl>
                                          <p:spTgt spid="3">
                                            <p:bg/>
                                          </p:spTgt>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2000"/>
                                        <p:tgtEl>
                                          <p:spTgt spid="3">
                                            <p:txEl>
                                              <p:pRg st="2" end="2"/>
                                            </p:txEl>
                                          </p:spTgt>
                                        </p:tgtEl>
                                      </p:cBhvr>
                                    </p:animEffect>
                                    <p:anim calcmode="lin" valueType="num">
                                      <p:cBhvr>
                                        <p:cTn id="3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2000"/>
                                        <p:tgtEl>
                                          <p:spTgt spid="3">
                                            <p:txEl>
                                              <p:pRg st="4" end="4"/>
                                            </p:txEl>
                                          </p:spTgt>
                                        </p:tgtEl>
                                      </p:cBhvr>
                                    </p:animEffect>
                                    <p:anim calcmode="lin" valueType="num">
                                      <p:cBhvr>
                                        <p:cTn id="42"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ΕΛΕΝΗ ΜΑΥΡΑΚΑΚΗ ΒΙΟΛΟΓΟΣ ΕΚΦΕ ΧΑΝΙΩΝ</a:t>
            </a:r>
            <a:endParaRPr lang="el-GR" dirty="0"/>
          </a:p>
        </p:txBody>
      </p:sp>
      <p:pic>
        <p:nvPicPr>
          <p:cNvPr id="3" name="Picture 3"/>
          <p:cNvPicPr>
            <a:picLocks noChangeAspect="1" noChangeArrowheads="1"/>
          </p:cNvPicPr>
          <p:nvPr/>
        </p:nvPicPr>
        <p:blipFill>
          <a:blip r:embed="rId2" cstate="print"/>
          <a:srcRect/>
          <a:stretch>
            <a:fillRect/>
          </a:stretch>
        </p:blipFill>
        <p:spPr bwMode="auto">
          <a:xfrm>
            <a:off x="1" y="1340768"/>
            <a:ext cx="4211959" cy="4895850"/>
          </a:xfrm>
          <a:prstGeom prst="rect">
            <a:avLst/>
          </a:prstGeom>
          <a:noFill/>
        </p:spPr>
      </p:pic>
      <p:pic>
        <p:nvPicPr>
          <p:cNvPr id="1026" name="Picture 2" descr="Rotten meat in slices stock image. Image of inedible - 17104917"/>
          <p:cNvPicPr>
            <a:picLocks noChangeAspect="1" noChangeArrowheads="1"/>
          </p:cNvPicPr>
          <p:nvPr/>
        </p:nvPicPr>
        <p:blipFill>
          <a:blip r:embed="rId3" cstate="print"/>
          <a:srcRect/>
          <a:stretch>
            <a:fillRect/>
          </a:stretch>
        </p:blipFill>
        <p:spPr bwMode="auto">
          <a:xfrm>
            <a:off x="4283968" y="1340768"/>
            <a:ext cx="3875584" cy="4896544"/>
          </a:xfrm>
          <a:prstGeom prst="rect">
            <a:avLst/>
          </a:prstGeom>
          <a:noFill/>
        </p:spPr>
      </p:pic>
      <p:sp>
        <p:nvSpPr>
          <p:cNvPr id="8" name="7 - TextBox"/>
          <p:cNvSpPr txBox="1"/>
          <p:nvPr/>
        </p:nvSpPr>
        <p:spPr>
          <a:xfrm>
            <a:off x="1691680" y="260648"/>
            <a:ext cx="4464496" cy="584775"/>
          </a:xfrm>
          <a:prstGeom prst="rect">
            <a:avLst/>
          </a:prstGeom>
          <a:solidFill>
            <a:schemeClr val="tx1"/>
          </a:solidFill>
        </p:spPr>
        <p:txBody>
          <a:bodyPr wrap="square" rtlCol="0">
            <a:spAutoFit/>
          </a:bodyPr>
          <a:lstStyle/>
          <a:p>
            <a:r>
              <a:rPr lang="el-GR" sz="3200" dirty="0" smtClean="0">
                <a:solidFill>
                  <a:srgbClr val="0070C0"/>
                </a:solidFill>
              </a:rPr>
              <a:t>ΑΛΛΟΙΩΜΕΝΑ ΤΡΟΦΙΜΑ</a:t>
            </a:r>
            <a:endParaRPr lang="el-GR" sz="3200"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67744" y="228600"/>
            <a:ext cx="3312368" cy="608112"/>
          </a:xfrm>
          <a:solidFill>
            <a:schemeClr val="tx1"/>
          </a:solidFill>
        </p:spPr>
        <p:txBody>
          <a:bodyPr>
            <a:normAutofit/>
          </a:bodyPr>
          <a:lstStyle/>
          <a:p>
            <a:r>
              <a:rPr lang="el-GR" sz="2800" u="sng" dirty="0">
                <a:solidFill>
                  <a:srgbClr val="00B0F0"/>
                </a:solidFill>
              </a:rPr>
              <a:t>ΙΣΤΟΡΙΚΑ ΣΤΟΙΧΕΙΑ</a:t>
            </a:r>
            <a:endParaRPr lang="el-GR" sz="2800" dirty="0">
              <a:solidFill>
                <a:srgbClr val="00B0F0"/>
              </a:solidFill>
            </a:endParaRPr>
          </a:p>
        </p:txBody>
      </p:sp>
      <p:sp>
        <p:nvSpPr>
          <p:cNvPr id="3" name="2 - Θέση κειμένου"/>
          <p:cNvSpPr>
            <a:spLocks noGrp="1"/>
          </p:cNvSpPr>
          <p:nvPr>
            <p:ph type="body" idx="2"/>
          </p:nvPr>
        </p:nvSpPr>
        <p:spPr>
          <a:xfrm>
            <a:off x="323528" y="1412776"/>
            <a:ext cx="7632848" cy="4176464"/>
          </a:xfrm>
          <a:solidFill>
            <a:schemeClr val="tx2">
              <a:lumMod val="60000"/>
              <a:lumOff val="40000"/>
            </a:schemeClr>
          </a:solidFill>
        </p:spPr>
        <p:txBody>
          <a:bodyPr>
            <a:noAutofit/>
          </a:bodyPr>
          <a:lstStyle/>
          <a:p>
            <a:endParaRPr lang="el-GR" sz="2000" b="1" dirty="0" smtClean="0">
              <a:solidFill>
                <a:srgbClr val="7030A0"/>
              </a:solidFill>
            </a:endParaRPr>
          </a:p>
          <a:p>
            <a:pPr>
              <a:buFont typeface="Wingdings" pitchFamily="2" charset="2"/>
              <a:buChar char="Ø"/>
            </a:pPr>
            <a:r>
              <a:rPr lang="el-GR" sz="2000" b="1" dirty="0" smtClean="0">
                <a:solidFill>
                  <a:srgbClr val="7030A0"/>
                </a:solidFill>
              </a:rPr>
              <a:t> </a:t>
            </a:r>
            <a:r>
              <a:rPr lang="el-GR" sz="2000" dirty="0" smtClean="0">
                <a:solidFill>
                  <a:srgbClr val="002060"/>
                </a:solidFill>
              </a:rPr>
              <a:t>Η ευλογιά και άλλες μολυσματικές ασθένειες που εισήχθησαν από την Ευρωπαϊκή ήπειρο από εξερευνητές στην Αμερική το 1500 (π.χ. σύφιλη (βακτήριο </a:t>
            </a:r>
            <a:r>
              <a:rPr lang="en-US" sz="2000" dirty="0" err="1" smtClean="0">
                <a:solidFill>
                  <a:srgbClr val="002060"/>
                </a:solidFill>
              </a:rPr>
              <a:t>treponema</a:t>
            </a:r>
            <a:r>
              <a:rPr lang="en-US" sz="2000" dirty="0" smtClean="0">
                <a:solidFill>
                  <a:srgbClr val="002060"/>
                </a:solidFill>
              </a:rPr>
              <a:t> </a:t>
            </a:r>
            <a:r>
              <a:rPr lang="en-US" sz="2000" dirty="0" err="1" smtClean="0">
                <a:solidFill>
                  <a:srgbClr val="002060"/>
                </a:solidFill>
              </a:rPr>
              <a:t>pallidum</a:t>
            </a:r>
            <a:r>
              <a:rPr lang="el-GR" sz="2000" dirty="0" smtClean="0">
                <a:solidFill>
                  <a:srgbClr val="002060"/>
                </a:solidFill>
              </a:rPr>
              <a:t>) ήταν υπεύθυνες για την </a:t>
            </a:r>
            <a:r>
              <a:rPr lang="el-GR" sz="2000" u="sng" dirty="0" smtClean="0">
                <a:solidFill>
                  <a:srgbClr val="002060"/>
                </a:solidFill>
              </a:rPr>
              <a:t>εξολόθρευση των τοπικών πληθυσμών.</a:t>
            </a:r>
            <a:r>
              <a:rPr lang="el-GR" sz="2000" dirty="0" smtClean="0">
                <a:solidFill>
                  <a:srgbClr val="002060"/>
                </a:solidFill>
              </a:rPr>
              <a:t>  </a:t>
            </a:r>
          </a:p>
          <a:p>
            <a:pPr>
              <a:buFont typeface="Wingdings" pitchFamily="2" charset="2"/>
              <a:buChar char="Ø"/>
            </a:pPr>
            <a:endParaRPr lang="el-GR" sz="2000" dirty="0" smtClean="0">
              <a:solidFill>
                <a:srgbClr val="002060"/>
              </a:solidFill>
            </a:endParaRPr>
          </a:p>
          <a:p>
            <a:pPr>
              <a:buFont typeface="Wingdings" pitchFamily="2" charset="2"/>
              <a:buChar char="Ø"/>
            </a:pPr>
            <a:r>
              <a:rPr lang="el-GR" sz="2000" dirty="0" smtClean="0">
                <a:solidFill>
                  <a:srgbClr val="002060"/>
                </a:solidFill>
              </a:rPr>
              <a:t> Μέχρι τα τέλη του 1800, κανείς δεν είχε κατανοήσει ότι οι μολυσματικές ασθένειες προκαλούνται από συγκεκριμένα μικρόβια. Ο </a:t>
            </a:r>
            <a:r>
              <a:rPr lang="el-GR" sz="2000" dirty="0" err="1" smtClean="0">
                <a:solidFill>
                  <a:srgbClr val="002060"/>
                </a:solidFill>
              </a:rPr>
              <a:t>Antony</a:t>
            </a:r>
            <a:r>
              <a:rPr lang="el-GR" sz="2000" dirty="0" smtClean="0">
                <a:solidFill>
                  <a:srgbClr val="002060"/>
                </a:solidFill>
              </a:rPr>
              <a:t> </a:t>
            </a:r>
            <a:r>
              <a:rPr lang="el-GR" sz="2000" dirty="0" err="1" smtClean="0">
                <a:solidFill>
                  <a:srgbClr val="002060"/>
                </a:solidFill>
              </a:rPr>
              <a:t>van</a:t>
            </a:r>
            <a:r>
              <a:rPr lang="el-GR" sz="2000" dirty="0" smtClean="0">
                <a:solidFill>
                  <a:srgbClr val="002060"/>
                </a:solidFill>
              </a:rPr>
              <a:t> </a:t>
            </a:r>
            <a:r>
              <a:rPr lang="el-GR" sz="2000" dirty="0" err="1" smtClean="0">
                <a:solidFill>
                  <a:srgbClr val="002060"/>
                </a:solidFill>
              </a:rPr>
              <a:t>Leewenhoek</a:t>
            </a:r>
            <a:r>
              <a:rPr lang="el-GR" sz="2000" dirty="0" smtClean="0">
                <a:solidFill>
                  <a:srgbClr val="002060"/>
                </a:solidFill>
              </a:rPr>
              <a:t> (1632 - 1723) επινόησε το πρώτο </a:t>
            </a:r>
            <a:r>
              <a:rPr lang="el-GR" sz="2000" u="sng" dirty="0" smtClean="0">
                <a:solidFill>
                  <a:srgbClr val="002060"/>
                </a:solidFill>
              </a:rPr>
              <a:t>μικροσκόπιο</a:t>
            </a:r>
            <a:r>
              <a:rPr lang="el-GR" sz="2000" dirty="0" smtClean="0">
                <a:solidFill>
                  <a:srgbClr val="002060"/>
                </a:solidFill>
              </a:rPr>
              <a:t>, και πρώτος περιέγραψε τους μικροοργανισμούς.</a:t>
            </a:r>
            <a:endParaRPr lang="en-US" sz="2000" b="1" dirty="0" smtClean="0">
              <a:solidFill>
                <a:srgbClr val="002060"/>
              </a:solidFill>
            </a:endParaRPr>
          </a:p>
          <a:p>
            <a:pPr>
              <a:buFontTx/>
              <a:buChar char="-"/>
            </a:pPr>
            <a:endParaRPr lang="en-US" sz="2000" b="1" dirty="0" smtClean="0">
              <a:solidFill>
                <a:srgbClr val="7030A0"/>
              </a:solidFill>
            </a:endParaRPr>
          </a:p>
          <a:p>
            <a:pPr>
              <a:buFontTx/>
              <a:buChar char="-"/>
            </a:pPr>
            <a:endParaRPr lang="el-GR" sz="2000" b="1" dirty="0" smtClean="0">
              <a:solidFill>
                <a:srgbClr val="7030A0"/>
              </a:solidFill>
            </a:endParaRPr>
          </a:p>
        </p:txBody>
      </p:sp>
      <p:sp>
        <p:nvSpPr>
          <p:cNvPr id="5" name="4 - Θέση υποσέλιδου"/>
          <p:cNvSpPr>
            <a:spLocks noGrp="1"/>
          </p:cNvSpPr>
          <p:nvPr>
            <p:ph type="ftr" sz="quarter" idx="11"/>
          </p:nvPr>
        </p:nvSpPr>
        <p:spPr/>
        <p:txBody>
          <a:bodyPr/>
          <a:lstStyle/>
          <a:p>
            <a:r>
              <a:rPr lang="el-GR" dirty="0" smtClean="0"/>
              <a:t>ΕΛΕΝΗ ΜΑΥΡΑΚΑΚΗ ΒΙΟΛΟΓΟΣ ΕΚΦΕ ΧΑΝΙΩΝ</a:t>
            </a:r>
            <a:endParaRPr lang="el-GR" dirty="0"/>
          </a:p>
        </p:txBody>
      </p:sp>
      <p:pic>
        <p:nvPicPr>
          <p:cNvPr id="6" name="5 - Θέση περιεχομένου" descr="images (2).jpg"/>
          <p:cNvPicPr>
            <a:picLocks noGrp="1" noChangeAspect="1"/>
          </p:cNvPicPr>
          <p:nvPr>
            <p:ph sz="half" idx="1"/>
          </p:nvPr>
        </p:nvPicPr>
        <p:blipFill>
          <a:blip r:embed="rId2" cstate="print"/>
          <a:stretch>
            <a:fillRect/>
          </a:stretch>
        </p:blipFill>
        <p:spPr>
          <a:xfrm flipV="1">
            <a:off x="4067327" y="6505575"/>
            <a:ext cx="63195" cy="920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2000"/>
                                        <p:tgtEl>
                                          <p:spTgt spid="3">
                                            <p:bg/>
                                          </p:spTgt>
                                        </p:tgtEl>
                                      </p:cBhvr>
                                    </p:animEffect>
                                    <p:anim calcmode="lin" valueType="num">
                                      <p:cBhvr>
                                        <p:cTn id="18" dur="2000" fill="hold"/>
                                        <p:tgtEl>
                                          <p:spTgt spid="3">
                                            <p:bg/>
                                          </p:spTgt>
                                        </p:tgtEl>
                                        <p:attrNameLst>
                                          <p:attrName>style.rotation</p:attrName>
                                        </p:attrNameLst>
                                      </p:cBhvr>
                                      <p:tavLst>
                                        <p:tav tm="0">
                                          <p:val>
                                            <p:fltVal val="720"/>
                                          </p:val>
                                        </p:tav>
                                        <p:tav tm="100000">
                                          <p:val>
                                            <p:fltVal val="0"/>
                                          </p:val>
                                        </p:tav>
                                      </p:tavLst>
                                    </p:anim>
                                    <p:anim calcmode="lin" valueType="num">
                                      <p:cBhvr>
                                        <p:cTn id="19" dur="2000" fill="hold"/>
                                        <p:tgtEl>
                                          <p:spTgt spid="3">
                                            <p:bg/>
                                          </p:spTgt>
                                        </p:tgtEl>
                                        <p:attrNameLst>
                                          <p:attrName>ppt_h</p:attrName>
                                        </p:attrNameLst>
                                      </p:cBhvr>
                                      <p:tavLst>
                                        <p:tav tm="0">
                                          <p:val>
                                            <p:fltVal val="0"/>
                                          </p:val>
                                        </p:tav>
                                        <p:tav tm="100000">
                                          <p:val>
                                            <p:strVal val="#ppt_h"/>
                                          </p:val>
                                        </p:tav>
                                      </p:tavLst>
                                    </p:anim>
                                    <p:anim calcmode="lin" valueType="num">
                                      <p:cBhvr>
                                        <p:cTn id="20" dur="2000" fill="hold"/>
                                        <p:tgtEl>
                                          <p:spTgt spid="3">
                                            <p:bg/>
                                          </p:spTgt>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Προσαρμοσμένος 2">
      <a:dk1>
        <a:srgbClr val="CE95AF"/>
      </a:dk1>
      <a:lt1>
        <a:srgbClr val="36FF91"/>
      </a:lt1>
      <a:dk2>
        <a:srgbClr val="A24A73"/>
      </a:dk2>
      <a:lt2>
        <a:srgbClr val="EDD2E7"/>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1268</TotalTime>
  <Words>909</Words>
  <Application>Microsoft Office PowerPoint</Application>
  <PresentationFormat>Προβολή στην οθόνη (4:3)</PresentationFormat>
  <Paragraphs>110</Paragraphs>
  <Slides>17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Αφθονία</vt:lpstr>
      <vt:lpstr>ΕΚΦΕ ΧΑΝΙΩΝ 2022-2023 </vt:lpstr>
      <vt:lpstr>Μικροβια Ιοι – βακτηρια - μυκητεσ</vt:lpstr>
      <vt:lpstr>Διαφάνεια 3</vt:lpstr>
      <vt:lpstr>ΙΟΙ, ΒΑΚΤΗΡΙΑ, ΜΥΚΗΤΕΣ</vt:lpstr>
      <vt:lpstr>ΟΙ ΜΙΚΡΟΟΡΓΑΝΙΣΜΟΙ ΕΧΟΥΝ ΔΙΑΦΟΡΑ ΜΕΓΕΘΗ ΚΑΙ ΣΧΗΜΑΤΑ</vt:lpstr>
      <vt:lpstr>ΜΙΚΡΟΟΡΓΑΝΙΣΜΟΙ</vt:lpstr>
      <vt:lpstr>ΜΙΚΡΟΟΡΓΑΝΙΣΜΟΙ</vt:lpstr>
      <vt:lpstr>Διαφάνεια 8</vt:lpstr>
      <vt:lpstr>ΙΣΤΟΡΙΚΑ ΣΤΟΙΧΕΙΑ</vt:lpstr>
      <vt:lpstr>Το πρωτο μικροσκοπιο!</vt:lpstr>
      <vt:lpstr>ΣΥγχρονα οπτικΑ μικροσκΟπΙΑ</vt:lpstr>
      <vt:lpstr>Βακτηρια στο μικροσκοπιο</vt:lpstr>
      <vt:lpstr>Πειραμα - καλλιεργεια βακτηριων</vt:lpstr>
      <vt:lpstr>Πειραμα καλλιεργεια βακτηριων</vt:lpstr>
      <vt:lpstr>Αποικιεσ βακτηριων</vt:lpstr>
      <vt:lpstr>Πειραμα για παρατηρηση μικροοργανισμων</vt:lpstr>
      <vt:lpstr>Παρατηρηση μικροοργανισμων και βακτηριων στο μικροσκοπιο</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ΕΚΦΕ ΧΑΝΙΩΝ 2021-2022</dc:title>
  <dc:creator>KASPARIDIS STEFANOS</dc:creator>
  <cp:lastModifiedBy>KASPARIDIS STEFANOS</cp:lastModifiedBy>
  <cp:revision>152</cp:revision>
  <dcterms:created xsi:type="dcterms:W3CDTF">2022-11-09T16:51:52Z</dcterms:created>
  <dcterms:modified xsi:type="dcterms:W3CDTF">2023-02-06T11:53:11Z</dcterms:modified>
</cp:coreProperties>
</file>