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68" r:id="rId3"/>
    <p:sldId id="273" r:id="rId4"/>
    <p:sldId id="274" r:id="rId5"/>
    <p:sldId id="261" r:id="rId6"/>
    <p:sldId id="258" r:id="rId7"/>
    <p:sldId id="259" r:id="rId8"/>
    <p:sldId id="264" r:id="rId9"/>
    <p:sldId id="262" r:id="rId10"/>
    <p:sldId id="263" r:id="rId11"/>
    <p:sldId id="265" r:id="rId12"/>
    <p:sldId id="266" r:id="rId13"/>
    <p:sldId id="267" r:id="rId14"/>
    <p:sldId id="269" r:id="rId15"/>
    <p:sldId id="270" r:id="rId16"/>
    <p:sldId id="271" r:id="rId17"/>
    <p:sldId id="272" r:id="rId1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05" autoAdjust="0"/>
  </p:normalViewPr>
  <p:slideViewPr>
    <p:cSldViewPr>
      <p:cViewPr varScale="1">
        <p:scale>
          <a:sx n="94" d="100"/>
          <a:sy n="94" d="100"/>
        </p:scale>
        <p:origin x="-1114"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ADE83B-B236-41AD-9B83-325B872B29D6}" type="datetimeFigureOut">
              <a:rPr lang="el-GR" smtClean="0"/>
              <a:pPr/>
              <a:t>5/4/2023</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2FB263-A5DF-4639-B824-01CD17A8A0D3}" type="slidenum">
              <a:rPr lang="el-GR" smtClean="0"/>
              <a:pPr/>
              <a:t>‹#›</a:t>
            </a:fld>
            <a:endParaRPr lang="el-G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7 - Ορθογώνιο"/>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 Ευθεία γραμμή σύνδεσης"/>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11 - Τίτλος"/>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l-GR" smtClean="0"/>
              <a:t>Kλικ για επεξεργασία του τίτλου</a:t>
            </a:r>
            <a:endParaRPr kumimoji="0" lang="en-US"/>
          </a:p>
        </p:txBody>
      </p:sp>
      <p:sp>
        <p:nvSpPr>
          <p:cNvPr id="25" name="24 - Υπότιτλος"/>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Κάντε κλικ για να επεξεργαστείτε τον υπότιτλο του υποδείγματος</a:t>
            </a:r>
            <a:endParaRPr kumimoji="0" lang="en-US"/>
          </a:p>
        </p:txBody>
      </p:sp>
      <p:sp>
        <p:nvSpPr>
          <p:cNvPr id="31" name="30 - Θέση ημερομηνίας"/>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CB956FD-1081-4A91-979D-2E824FFF3ECC}" type="datetime1">
              <a:rPr lang="el-GR" smtClean="0"/>
              <a:pPr/>
              <a:t>5/4/2023</a:t>
            </a:fld>
            <a:endParaRPr lang="el-GR" dirty="0"/>
          </a:p>
        </p:txBody>
      </p:sp>
      <p:sp>
        <p:nvSpPr>
          <p:cNvPr id="18" name="17 - Θέση υποσέλιδου"/>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r>
              <a:rPr lang="el-GR" dirty="0" smtClean="0"/>
              <a:t>ΕΛΕΝΗ ΜΑΥΡΑΚΑΚΗ ΒΙΟΛΟΓΟΣ ΕΚΦΕ ΧΑΝΙΩΝ</a:t>
            </a:r>
            <a:endParaRPr lang="el-GR" dirty="0"/>
          </a:p>
        </p:txBody>
      </p:sp>
      <p:sp>
        <p:nvSpPr>
          <p:cNvPr id="29" name="28 - Θέση αριθμού διαφάνειας"/>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C4F3F908-D36B-4FB3-A62D-9D738A4788E3}" type="slidenum">
              <a:rPr lang="el-GR" smtClean="0"/>
              <a:pPr/>
              <a:t>‹#›</a:t>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BCFC9177-6E17-4BDA-8E1C-30AFAA01D3D8}" type="datetime1">
              <a:rPr lang="el-GR" smtClean="0"/>
              <a:pPr/>
              <a:t>5/4/2023</a:t>
            </a:fld>
            <a:endParaRPr lang="el-GR" dirty="0"/>
          </a:p>
        </p:txBody>
      </p:sp>
      <p:sp>
        <p:nvSpPr>
          <p:cNvPr id="5" name="4 - Θέση υποσέλιδου"/>
          <p:cNvSpPr>
            <a:spLocks noGrp="1"/>
          </p:cNvSpPr>
          <p:nvPr>
            <p:ph type="ftr" sz="quarter" idx="11"/>
          </p:nvPr>
        </p:nvSpPr>
        <p:spPr/>
        <p:txBody>
          <a:bodyPr/>
          <a:lstStyle>
            <a:extLst/>
          </a:lstStyle>
          <a:p>
            <a:r>
              <a:rPr lang="el-GR" dirty="0" smtClean="0"/>
              <a:t>ΕΛΕΝΗ ΜΑΥΡΑΚΑΚΗ ΒΙΟΛΟΓΟΣ ΕΚΦΕ ΧΑΝΙΩΝ</a:t>
            </a:r>
            <a:endParaRPr lang="el-GR" dirty="0"/>
          </a:p>
        </p:txBody>
      </p:sp>
      <p:sp>
        <p:nvSpPr>
          <p:cNvPr id="6" name="5 - Θέση αριθμού διαφάνειας"/>
          <p:cNvSpPr>
            <a:spLocks noGrp="1"/>
          </p:cNvSpPr>
          <p:nvPr>
            <p:ph type="sldNum" sz="quarter" idx="12"/>
          </p:nvPr>
        </p:nvSpPr>
        <p:spPr/>
        <p:txBody>
          <a:bodyPr/>
          <a:lstStyle>
            <a:extLst/>
          </a:lstStyle>
          <a:p>
            <a:fld id="{C4F3F908-D36B-4FB3-A62D-9D738A4788E3}"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53200" y="274955"/>
            <a:ext cx="1524000" cy="5851525"/>
          </a:xfrm>
        </p:spPr>
        <p:txBody>
          <a:bodyPr vert="eaVert" anchor="t"/>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4242816" y="6557946"/>
            <a:ext cx="2002464" cy="226902"/>
          </a:xfrm>
        </p:spPr>
        <p:txBody>
          <a:bodyPr/>
          <a:lstStyle>
            <a:extLst/>
          </a:lstStyle>
          <a:p>
            <a:fld id="{FBA1744C-6153-4F1E-98D7-C8ED5FF41168}" type="datetime1">
              <a:rPr lang="el-GR" smtClean="0"/>
              <a:pPr/>
              <a:t>5/4/2023</a:t>
            </a:fld>
            <a:endParaRPr lang="el-GR" dirty="0"/>
          </a:p>
        </p:txBody>
      </p:sp>
      <p:sp>
        <p:nvSpPr>
          <p:cNvPr id="5" name="4 - Θέση υποσέλιδου"/>
          <p:cNvSpPr>
            <a:spLocks noGrp="1"/>
          </p:cNvSpPr>
          <p:nvPr>
            <p:ph type="ftr" sz="quarter" idx="11"/>
          </p:nvPr>
        </p:nvSpPr>
        <p:spPr>
          <a:xfrm>
            <a:off x="457200" y="6556248"/>
            <a:ext cx="3657600" cy="228600"/>
          </a:xfrm>
        </p:spPr>
        <p:txBody>
          <a:bodyPr/>
          <a:lstStyle>
            <a:extLst/>
          </a:lstStyle>
          <a:p>
            <a:r>
              <a:rPr lang="el-GR" dirty="0" smtClean="0"/>
              <a:t>ΕΛΕΝΗ ΜΑΥΡΑΚΑΚΗ ΒΙΟΛΟΓΟΣ ΕΚΦΕ ΧΑΝΙΩΝ</a:t>
            </a:r>
            <a:endParaRPr lang="el-GR" dirty="0"/>
          </a:p>
        </p:txBody>
      </p:sp>
      <p:sp>
        <p:nvSpPr>
          <p:cNvPr id="6" name="5 - Θέση αριθμού διαφάνειας"/>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C4F3F908-D36B-4FB3-A62D-9D738A4788E3}"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DC343892-96D1-43D0-BB94-0AE384D1F0AF}" type="datetime1">
              <a:rPr lang="el-GR" smtClean="0"/>
              <a:pPr/>
              <a:t>5/4/2023</a:t>
            </a:fld>
            <a:endParaRPr lang="el-GR" dirty="0"/>
          </a:p>
        </p:txBody>
      </p:sp>
      <p:sp>
        <p:nvSpPr>
          <p:cNvPr id="5" name="4 - Θέση υποσέλιδου"/>
          <p:cNvSpPr>
            <a:spLocks noGrp="1"/>
          </p:cNvSpPr>
          <p:nvPr>
            <p:ph type="ftr" sz="quarter" idx="11"/>
          </p:nvPr>
        </p:nvSpPr>
        <p:spPr/>
        <p:txBody>
          <a:bodyPr/>
          <a:lstStyle>
            <a:extLst/>
          </a:lstStyle>
          <a:p>
            <a:r>
              <a:rPr lang="el-GR" dirty="0" smtClean="0"/>
              <a:t>ΕΛΕΝΗ ΜΑΥΡΑΚΑΚΗ ΒΙΟΛΟΓΟΣ ΕΚΦΕ ΧΑΝΙΩΝ</a:t>
            </a:r>
            <a:endParaRPr lang="el-GR" dirty="0"/>
          </a:p>
        </p:txBody>
      </p:sp>
      <p:sp>
        <p:nvSpPr>
          <p:cNvPr id="6" name="5 - Θέση αριθμού διαφάνειας"/>
          <p:cNvSpPr>
            <a:spLocks noGrp="1"/>
          </p:cNvSpPr>
          <p:nvPr>
            <p:ph type="sldNum" sz="quarter" idx="12"/>
          </p:nvPr>
        </p:nvSpPr>
        <p:spPr/>
        <p:txBody>
          <a:bodyPr/>
          <a:lstStyle>
            <a:extLst/>
          </a:lstStyle>
          <a:p>
            <a:fld id="{C4F3F908-D36B-4FB3-A62D-9D738A4788E3}"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F941A196-38A9-48C0-A14E-12DE21407681}" type="datetime1">
              <a:rPr lang="el-GR" smtClean="0"/>
              <a:pPr/>
              <a:t>5/4/2023</a:t>
            </a:fld>
            <a:endParaRPr lang="el-GR" dirty="0"/>
          </a:p>
        </p:txBody>
      </p:sp>
      <p:sp>
        <p:nvSpPr>
          <p:cNvPr id="5" name="4 - Θέση υποσέλιδου"/>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r>
              <a:rPr lang="el-GR" dirty="0" smtClean="0"/>
              <a:t>ΕΛΕΝΗ ΜΑΥΡΑΚΑΚΗ ΒΙΟΛΟΓΟΣ ΕΚΦΕ ΧΑΝΙΩΝ</a:t>
            </a:r>
            <a:endParaRPr lang="el-GR" dirty="0"/>
          </a:p>
        </p:txBody>
      </p:sp>
      <p:sp>
        <p:nvSpPr>
          <p:cNvPr id="6" name="5 - Θέση αριθμού διαφάνειας"/>
          <p:cNvSpPr>
            <a:spLocks noGrp="1"/>
          </p:cNvSpPr>
          <p:nvPr>
            <p:ph type="sldNum" sz="quarter" idx="12"/>
          </p:nvPr>
        </p:nvSpPr>
        <p:spPr>
          <a:xfrm>
            <a:off x="6733952" y="6555112"/>
            <a:ext cx="588336" cy="228600"/>
          </a:xfrm>
        </p:spPr>
        <p:txBody>
          <a:bodyPr/>
          <a:lstStyle>
            <a:extLst/>
          </a:lstStyle>
          <a:p>
            <a:fld id="{C4F3F908-D36B-4FB3-A62D-9D738A4788E3}" type="slidenum">
              <a:rPr lang="el-GR" smtClean="0"/>
              <a:pPr/>
              <a:t>‹#›</a:t>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4723E9CA-DAF3-4592-92CC-02D201D64568}" type="datetime1">
              <a:rPr lang="el-GR" smtClean="0"/>
              <a:pPr/>
              <a:t>5/4/2023</a:t>
            </a:fld>
            <a:endParaRPr lang="el-GR" dirty="0"/>
          </a:p>
        </p:txBody>
      </p:sp>
      <p:sp>
        <p:nvSpPr>
          <p:cNvPr id="6" name="5 - Θέση υποσέλιδου"/>
          <p:cNvSpPr>
            <a:spLocks noGrp="1"/>
          </p:cNvSpPr>
          <p:nvPr>
            <p:ph type="ftr" sz="quarter" idx="11"/>
          </p:nvPr>
        </p:nvSpPr>
        <p:spPr/>
        <p:txBody>
          <a:bodyPr/>
          <a:lstStyle>
            <a:extLst/>
          </a:lstStyle>
          <a:p>
            <a:r>
              <a:rPr lang="el-GR" dirty="0" smtClean="0"/>
              <a:t>ΕΛΕΝΗ ΜΑΥΡΑΚΑΚΗ ΒΙΟΛΟΓΟΣ ΕΚΦΕ ΧΑΝΙΩΝ</a:t>
            </a:r>
            <a:endParaRPr lang="el-GR" dirty="0"/>
          </a:p>
        </p:txBody>
      </p:sp>
      <p:sp>
        <p:nvSpPr>
          <p:cNvPr id="7" name="6 - Θέση αριθμού διαφάνειας"/>
          <p:cNvSpPr>
            <a:spLocks noGrp="1"/>
          </p:cNvSpPr>
          <p:nvPr>
            <p:ph type="sldNum" sz="quarter" idx="12"/>
          </p:nvPr>
        </p:nvSpPr>
        <p:spPr/>
        <p:txBody>
          <a:bodyPr/>
          <a:lstStyle>
            <a:extLst/>
          </a:lstStyle>
          <a:p>
            <a:fld id="{C4F3F908-D36B-4FB3-A62D-9D738A4788E3}"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nchor="b"/>
          <a:lstStyle>
            <a:lvl1pPr>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extLst/>
          </a:lstStyle>
          <a:p>
            <a:fld id="{8B8740EC-2C3D-441C-89CC-E9D15C7F39BB}" type="datetime1">
              <a:rPr lang="el-GR" smtClean="0"/>
              <a:pPr/>
              <a:t>5/4/2023</a:t>
            </a:fld>
            <a:endParaRPr lang="el-GR" dirty="0"/>
          </a:p>
        </p:txBody>
      </p:sp>
      <p:sp>
        <p:nvSpPr>
          <p:cNvPr id="8" name="7 - Θέση υποσέλιδου"/>
          <p:cNvSpPr>
            <a:spLocks noGrp="1"/>
          </p:cNvSpPr>
          <p:nvPr>
            <p:ph type="ftr" sz="quarter" idx="11"/>
          </p:nvPr>
        </p:nvSpPr>
        <p:spPr/>
        <p:txBody>
          <a:bodyPr/>
          <a:lstStyle>
            <a:extLst/>
          </a:lstStyle>
          <a:p>
            <a:r>
              <a:rPr lang="el-GR" dirty="0" smtClean="0"/>
              <a:t>ΕΛΕΝΗ ΜΑΥΡΑΚΑΚΗ ΒΙΟΛΟΓΟΣ ΕΚΦΕ ΧΑΝΙΩΝ</a:t>
            </a:r>
            <a:endParaRPr lang="el-GR" dirty="0"/>
          </a:p>
        </p:txBody>
      </p:sp>
      <p:sp>
        <p:nvSpPr>
          <p:cNvPr id="9" name="8 - Θέση αριθμού διαφάνειας"/>
          <p:cNvSpPr>
            <a:spLocks noGrp="1"/>
          </p:cNvSpPr>
          <p:nvPr>
            <p:ph type="sldNum" sz="quarter" idx="12"/>
          </p:nvPr>
        </p:nvSpPr>
        <p:spPr/>
        <p:txBody>
          <a:bodyPr/>
          <a:lstStyle>
            <a:extLst/>
          </a:lstStyle>
          <a:p>
            <a:fld id="{C4F3F908-D36B-4FB3-A62D-9D738A4788E3}"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lstStyle>
            <a:extLst/>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extLst/>
          </a:lstStyle>
          <a:p>
            <a:fld id="{1E47AD14-5503-49B6-B99A-A2A545C001E5}" type="datetime1">
              <a:rPr lang="el-GR" smtClean="0"/>
              <a:pPr/>
              <a:t>5/4/2023</a:t>
            </a:fld>
            <a:endParaRPr lang="el-GR" dirty="0"/>
          </a:p>
        </p:txBody>
      </p:sp>
      <p:sp>
        <p:nvSpPr>
          <p:cNvPr id="4" name="3 - Θέση υποσέλιδου"/>
          <p:cNvSpPr>
            <a:spLocks noGrp="1"/>
          </p:cNvSpPr>
          <p:nvPr>
            <p:ph type="ftr" sz="quarter" idx="11"/>
          </p:nvPr>
        </p:nvSpPr>
        <p:spPr/>
        <p:txBody>
          <a:bodyPr/>
          <a:lstStyle>
            <a:extLst/>
          </a:lstStyle>
          <a:p>
            <a:r>
              <a:rPr lang="el-GR" dirty="0" smtClean="0"/>
              <a:t>ΕΛΕΝΗ ΜΑΥΡΑΚΑΚΗ ΒΙΟΛΟΓΟΣ ΕΚΦΕ ΧΑΝΙΩΝ</a:t>
            </a:r>
            <a:endParaRPr lang="el-GR" dirty="0"/>
          </a:p>
        </p:txBody>
      </p:sp>
      <p:sp>
        <p:nvSpPr>
          <p:cNvPr id="5" name="4 - Θέση αριθμού διαφάνειας"/>
          <p:cNvSpPr>
            <a:spLocks noGrp="1"/>
          </p:cNvSpPr>
          <p:nvPr>
            <p:ph type="sldNum" sz="quarter" idx="12"/>
          </p:nvPr>
        </p:nvSpPr>
        <p:spPr/>
        <p:txBody>
          <a:bodyPr/>
          <a:lstStyle>
            <a:extLst/>
          </a:lstStyle>
          <a:p>
            <a:fld id="{C4F3F908-D36B-4FB3-A62D-9D738A4788E3}"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solidFill>
                  <a:schemeClr val="tx2"/>
                </a:solidFill>
              </a:defRPr>
            </a:lvl1pPr>
            <a:extLst/>
          </a:lstStyle>
          <a:p>
            <a:fld id="{91058F67-5E41-47C8-B9BC-5BB86DA5746F}" type="datetime1">
              <a:rPr lang="el-GR" smtClean="0"/>
              <a:pPr/>
              <a:t>5/4/2023</a:t>
            </a:fld>
            <a:endParaRPr lang="el-GR" dirty="0"/>
          </a:p>
        </p:txBody>
      </p:sp>
      <p:sp>
        <p:nvSpPr>
          <p:cNvPr id="3" name="2 - Θέση υποσέλιδου"/>
          <p:cNvSpPr>
            <a:spLocks noGrp="1"/>
          </p:cNvSpPr>
          <p:nvPr>
            <p:ph type="ftr" sz="quarter" idx="11"/>
          </p:nvPr>
        </p:nvSpPr>
        <p:spPr/>
        <p:txBody>
          <a:bodyPr/>
          <a:lstStyle>
            <a:lvl1pPr>
              <a:defRPr>
                <a:solidFill>
                  <a:schemeClr val="tx2"/>
                </a:solidFill>
              </a:defRPr>
            </a:lvl1pPr>
            <a:extLst/>
          </a:lstStyle>
          <a:p>
            <a:r>
              <a:rPr lang="el-GR" dirty="0" smtClean="0"/>
              <a:t>ΕΛΕΝΗ ΜΑΥΡΑΚΑΚΗ ΒΙΟΛΟΓΟΣ ΕΚΦΕ ΧΑΝΙΩΝ</a:t>
            </a:r>
            <a:endParaRPr lang="el-GR" dirty="0"/>
          </a:p>
        </p:txBody>
      </p:sp>
      <p:sp>
        <p:nvSpPr>
          <p:cNvPr id="4" name="3 - Θέση αριθμού διαφάνειας"/>
          <p:cNvSpPr>
            <a:spLocks noGrp="1"/>
          </p:cNvSpPr>
          <p:nvPr>
            <p:ph type="sldNum" sz="quarter" idx="12"/>
          </p:nvPr>
        </p:nvSpPr>
        <p:spPr/>
        <p:txBody>
          <a:bodyPr/>
          <a:lstStyle>
            <a:extLst/>
          </a:lstStyle>
          <a:p>
            <a:fld id="{C4F3F908-D36B-4FB3-A62D-9D738A4788E3}"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FF9B90FC-1B88-4BE2-B1FC-B8AB0335F729}" type="datetime1">
              <a:rPr lang="el-GR" smtClean="0"/>
              <a:pPr/>
              <a:t>5/4/2023</a:t>
            </a:fld>
            <a:endParaRPr lang="el-GR" dirty="0"/>
          </a:p>
        </p:txBody>
      </p:sp>
      <p:sp>
        <p:nvSpPr>
          <p:cNvPr id="6" name="5 - Θέση υποσέλιδου"/>
          <p:cNvSpPr>
            <a:spLocks noGrp="1"/>
          </p:cNvSpPr>
          <p:nvPr>
            <p:ph type="ftr" sz="quarter" idx="11"/>
          </p:nvPr>
        </p:nvSpPr>
        <p:spPr/>
        <p:txBody>
          <a:bodyPr/>
          <a:lstStyle>
            <a:extLst/>
          </a:lstStyle>
          <a:p>
            <a:r>
              <a:rPr lang="el-GR" dirty="0" smtClean="0"/>
              <a:t>ΕΛΕΝΗ ΜΑΥΡΑΚΑΚΗ ΒΙΟΛΟΓΟΣ ΕΚΦΕ ΧΑΝΙΩΝ</a:t>
            </a:r>
            <a:endParaRPr lang="el-GR" dirty="0"/>
          </a:p>
        </p:txBody>
      </p:sp>
      <p:sp>
        <p:nvSpPr>
          <p:cNvPr id="7" name="6 - Θέση αριθμού διαφάνειας"/>
          <p:cNvSpPr>
            <a:spLocks noGrp="1"/>
          </p:cNvSpPr>
          <p:nvPr>
            <p:ph type="sldNum" sz="quarter" idx="12"/>
          </p:nvPr>
        </p:nvSpPr>
        <p:spPr/>
        <p:txBody>
          <a:bodyPr/>
          <a:lstStyle>
            <a:extLst/>
          </a:lstStyle>
          <a:p>
            <a:fld id="{C4F3F908-D36B-4FB3-A62D-9D738A4788E3}"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8" name="7 - Ορθογώνιο"/>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8 - Ορθογώνιο"/>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1 - Τίτλος"/>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l-GR" smtClean="0"/>
              <a:t>Kλικ για επεξεργασία του τίτλου</a:t>
            </a:r>
            <a:endParaRPr kumimoji="0" lang="en-US" dirty="0"/>
          </a:p>
        </p:txBody>
      </p:sp>
      <p:sp>
        <p:nvSpPr>
          <p:cNvPr id="4" name="3 - Θέση κειμένου"/>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extLst/>
          </a:lstStyle>
          <a:p>
            <a:fld id="{CB69EBF3-6937-4AEE-95EC-71695C57908D}" type="datetime1">
              <a:rPr lang="el-GR" smtClean="0"/>
              <a:pPr/>
              <a:t>5/4/2023</a:t>
            </a:fld>
            <a:endParaRPr lang="el-GR" dirty="0"/>
          </a:p>
        </p:txBody>
      </p:sp>
      <p:sp>
        <p:nvSpPr>
          <p:cNvPr id="6" name="5 - Θέση υποσέλιδου"/>
          <p:cNvSpPr>
            <a:spLocks noGrp="1"/>
          </p:cNvSpPr>
          <p:nvPr>
            <p:ph type="ftr" sz="quarter" idx="11"/>
          </p:nvPr>
        </p:nvSpPr>
        <p:spPr/>
        <p:txBody>
          <a:bodyPr/>
          <a:lstStyle>
            <a:extLst/>
          </a:lstStyle>
          <a:p>
            <a:r>
              <a:rPr lang="el-GR" dirty="0" smtClean="0"/>
              <a:t>ΕΛΕΝΗ ΜΑΥΡΑΚΑΚΗ ΒΙΟΛΟΓΟΣ ΕΚΦΕ ΧΑΝΙΩΝ</a:t>
            </a:r>
            <a:endParaRPr lang="el-GR" dirty="0"/>
          </a:p>
        </p:txBody>
      </p:sp>
      <p:sp>
        <p:nvSpPr>
          <p:cNvPr id="7" name="6 - Θέση αριθμού διαφάνειας"/>
          <p:cNvSpPr>
            <a:spLocks noGrp="1"/>
          </p:cNvSpPr>
          <p:nvPr>
            <p:ph type="sldNum" sz="quarter" idx="12"/>
          </p:nvPr>
        </p:nvSpPr>
        <p:spPr/>
        <p:txBody>
          <a:bodyPr/>
          <a:lstStyle>
            <a:extLst/>
          </a:lstStyle>
          <a:p>
            <a:fld id="{C4F3F908-D36B-4FB3-A62D-9D738A4788E3}" type="slidenum">
              <a:rPr lang="el-GR" smtClean="0"/>
              <a:pPr/>
              <a:t>‹#›</a:t>
            </a:fld>
            <a:endParaRPr lang="el-GR" dirty="0"/>
          </a:p>
        </p:txBody>
      </p:sp>
      <p:sp>
        <p:nvSpPr>
          <p:cNvPr id="10" name="9 - Θέση εικόνας"/>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l-GR" dirty="0" smtClean="0"/>
              <a:t>Κάντε κλικ στο εικονίδιο για να προσθέσετε μια εικόνα</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2">
                <a:shade val="35000"/>
                <a:satMod val="15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8 - Ορθογώνιο"/>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2 - Θέση τίτλου"/>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l-GR" smtClean="0"/>
              <a:t>Kλικ για επεξεργασία του τίτλου</a:t>
            </a:r>
            <a:endParaRPr kumimoji="0" lang="en-US"/>
          </a:p>
        </p:txBody>
      </p:sp>
      <p:sp>
        <p:nvSpPr>
          <p:cNvPr id="31" name="30 - Θέση κειμένου"/>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7" name="26 - Θέση ημερομηνίας"/>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B731249E-E465-4C02-955F-0D4DD9545F74}" type="datetime1">
              <a:rPr lang="el-GR" smtClean="0"/>
              <a:pPr/>
              <a:t>5/4/2023</a:t>
            </a:fld>
            <a:endParaRPr lang="el-GR" dirty="0"/>
          </a:p>
        </p:txBody>
      </p:sp>
      <p:sp>
        <p:nvSpPr>
          <p:cNvPr id="4" name="3 - Θέση υποσέλιδου"/>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r>
              <a:rPr lang="el-GR" dirty="0" smtClean="0"/>
              <a:t>ΕΛΕΝΗ ΜΑΥΡΑΚΑΚΗ ΒΙΟΛΟΓΟΣ ΕΚΦΕ ΧΑΝΙΩΝ</a:t>
            </a:r>
            <a:endParaRPr lang="el-GR" dirty="0"/>
          </a:p>
        </p:txBody>
      </p:sp>
      <p:sp>
        <p:nvSpPr>
          <p:cNvPr id="16" name="15 - Θέση αριθμού διαφάνειας"/>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C4F3F908-D36B-4FB3-A62D-9D738A4788E3}"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solidFill>
                  <a:srgbClr val="7030A0"/>
                </a:solidFill>
              </a:rPr>
              <a:t>ΕΚΦΕ ΧΑΝΙΩΝ</a:t>
            </a:r>
            <a:br>
              <a:rPr lang="el-GR" dirty="0" smtClean="0">
                <a:solidFill>
                  <a:srgbClr val="7030A0"/>
                </a:solidFill>
              </a:rPr>
            </a:br>
            <a:r>
              <a:rPr lang="el-GR" dirty="0" smtClean="0">
                <a:solidFill>
                  <a:srgbClr val="7030A0"/>
                </a:solidFill>
              </a:rPr>
              <a:t>2021-2022</a:t>
            </a:r>
            <a:endParaRPr lang="el-GR" dirty="0">
              <a:solidFill>
                <a:srgbClr val="7030A0"/>
              </a:solidFill>
            </a:endParaRPr>
          </a:p>
        </p:txBody>
      </p:sp>
      <p:sp>
        <p:nvSpPr>
          <p:cNvPr id="3" name="2 - Υπότιτλος"/>
          <p:cNvSpPr>
            <a:spLocks noGrp="1"/>
          </p:cNvSpPr>
          <p:nvPr>
            <p:ph type="subTitle" idx="1"/>
          </p:nvPr>
        </p:nvSpPr>
        <p:spPr/>
        <p:txBody>
          <a:bodyPr>
            <a:normAutofit lnSpcReduction="10000"/>
          </a:bodyPr>
          <a:lstStyle/>
          <a:p>
            <a:r>
              <a:rPr lang="el-GR" dirty="0" smtClean="0">
                <a:solidFill>
                  <a:srgbClr val="7030A0"/>
                </a:solidFill>
              </a:rPr>
              <a:t>ΦΥΤΙΚΑ ΚΑΙ ΖΩΙΚΑ ΚΥΤΤΑΡΑ</a:t>
            </a:r>
          </a:p>
          <a:p>
            <a:r>
              <a:rPr lang="el-GR" dirty="0" smtClean="0">
                <a:solidFill>
                  <a:srgbClr val="7030A0"/>
                </a:solidFill>
              </a:rPr>
              <a:t>ΠΑΡΟΥΣΙΑΣΗ</a:t>
            </a:r>
            <a:r>
              <a:rPr lang="en-US" dirty="0" smtClean="0">
                <a:solidFill>
                  <a:srgbClr val="7030A0"/>
                </a:solidFill>
              </a:rPr>
              <a:t>: </a:t>
            </a:r>
            <a:r>
              <a:rPr lang="el-GR" dirty="0" smtClean="0">
                <a:solidFill>
                  <a:srgbClr val="7030A0"/>
                </a:solidFill>
              </a:rPr>
              <a:t>ΕΛΕΝΗ ΜΑΥΡΑΚΑΚΗ</a:t>
            </a:r>
          </a:p>
          <a:p>
            <a:r>
              <a:rPr lang="el-GR" dirty="0" smtClean="0">
                <a:solidFill>
                  <a:srgbClr val="7030A0"/>
                </a:solidFill>
              </a:rPr>
              <a:t>        ΒΙΟΛΟΓΟΣ</a:t>
            </a:r>
            <a:endParaRPr lang="el-GR" dirty="0">
              <a:solidFill>
                <a:srgbClr val="7030A0"/>
              </a:solidFill>
            </a:endParaRPr>
          </a:p>
        </p:txBody>
      </p:sp>
      <p:sp>
        <p:nvSpPr>
          <p:cNvPr id="6" name="5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5897880" cy="792088"/>
          </a:xfrm>
        </p:spPr>
        <p:txBody>
          <a:bodyPr>
            <a:normAutofit fontScale="90000"/>
          </a:bodyPr>
          <a:lstStyle/>
          <a:p>
            <a:r>
              <a:rPr lang="el-GR" sz="3600" dirty="0" smtClean="0">
                <a:solidFill>
                  <a:schemeClr val="tx2"/>
                </a:solidFill>
              </a:rPr>
              <a:t>ΧΛΩΡΟΠΛΑΣΤεΣ</a:t>
            </a:r>
            <a:r>
              <a:rPr lang="el-GR" dirty="0" smtClean="0"/>
              <a:t/>
            </a:r>
            <a:br>
              <a:rPr lang="el-GR" dirty="0" smtClean="0"/>
            </a:br>
            <a:endParaRPr lang="el-GR" dirty="0"/>
          </a:p>
        </p:txBody>
      </p:sp>
      <p:sp>
        <p:nvSpPr>
          <p:cNvPr id="3" name="2 - Θέση κειμένου"/>
          <p:cNvSpPr>
            <a:spLocks noGrp="1"/>
          </p:cNvSpPr>
          <p:nvPr>
            <p:ph type="body" idx="2"/>
          </p:nvPr>
        </p:nvSpPr>
        <p:spPr>
          <a:xfrm>
            <a:off x="457200" y="908720"/>
            <a:ext cx="5897880" cy="1191208"/>
          </a:xfrm>
          <a:solidFill>
            <a:schemeClr val="bg1"/>
          </a:solidFill>
        </p:spPr>
        <p:txBody>
          <a:bodyPr>
            <a:noAutofit/>
          </a:bodyPr>
          <a:lstStyle/>
          <a:p>
            <a:r>
              <a:rPr lang="el-GR" sz="2000" dirty="0" smtClean="0"/>
              <a:t>Είναι οργανίδια που υπάρχουν στα φυτικά κύτταρα τα οποία είναι υπεύθυνα για την φωτοσύνθεση. Στους χλωροπλάστες οφείλεται το πράσινο χρώμα.</a:t>
            </a:r>
            <a:endParaRPr lang="el-GR" sz="2000" dirty="0"/>
          </a:p>
        </p:txBody>
      </p:sp>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8" name="7 - Θέση περιεχομένου" descr="gG-iX9.gif"/>
          <p:cNvPicPr>
            <a:picLocks noGrp="1" noChangeAspect="1"/>
          </p:cNvPicPr>
          <p:nvPr>
            <p:ph sz="half" idx="1"/>
          </p:nvPr>
        </p:nvPicPr>
        <p:blipFill>
          <a:blip r:embed="rId2" cstate="print"/>
          <a:stretch>
            <a:fillRect/>
          </a:stretch>
        </p:blipFill>
        <p:spPr>
          <a:xfrm>
            <a:off x="395536" y="2348880"/>
            <a:ext cx="7488832" cy="410445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5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2"/>
                                        </p:tgtEl>
                                        <p:attrNameLst>
                                          <p:attrName>ppt_x</p:attrName>
                                          <p:attrName>ppt_y</p:attrName>
                                        </p:attrNameLst>
                                      </p:cBhvr>
                                    </p:animMotion>
                                    <p:animEffect transition="in" filter="fade">
                                      <p:cBhvr>
                                        <p:cTn id="9" dur="5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3000" fill="hold"/>
                                        <p:tgtEl>
                                          <p:spTgt spid="3">
                                            <p:bg/>
                                          </p:spTgt>
                                        </p:tgtEl>
                                        <p:attrNameLst>
                                          <p:attrName>ppt_w</p:attrName>
                                        </p:attrNameLst>
                                      </p:cBhvr>
                                      <p:tavLst>
                                        <p:tav tm="0">
                                          <p:val>
                                            <p:strVal val="#ppt_w*2.5"/>
                                          </p:val>
                                        </p:tav>
                                        <p:tav tm="100000">
                                          <p:val>
                                            <p:strVal val="#ppt_w"/>
                                          </p:val>
                                        </p:tav>
                                      </p:tavLst>
                                    </p:anim>
                                    <p:anim calcmode="lin" valueType="num">
                                      <p:cBhvr>
                                        <p:cTn id="15" dur="3000" fill="hold"/>
                                        <p:tgtEl>
                                          <p:spTgt spid="3">
                                            <p:bg/>
                                          </p:spTgt>
                                        </p:tgtEl>
                                        <p:attrNameLst>
                                          <p:attrName>ppt_h</p:attrName>
                                        </p:attrNameLst>
                                      </p:cBhvr>
                                      <p:tavLst>
                                        <p:tav tm="0">
                                          <p:val>
                                            <p:strVal val="#ppt_h*0.01"/>
                                          </p:val>
                                        </p:tav>
                                        <p:tav tm="100000">
                                          <p:val>
                                            <p:strVal val="#ppt_h"/>
                                          </p:val>
                                        </p:tav>
                                      </p:tavLst>
                                    </p:anim>
                                    <p:anim calcmode="lin" valueType="num">
                                      <p:cBhvr>
                                        <p:cTn id="16" dur="3000" fill="hold"/>
                                        <p:tgtEl>
                                          <p:spTgt spid="3">
                                            <p:bg/>
                                          </p:spTgt>
                                        </p:tgtEl>
                                        <p:attrNameLst>
                                          <p:attrName>ppt_x</p:attrName>
                                        </p:attrNameLst>
                                      </p:cBhvr>
                                      <p:tavLst>
                                        <p:tav tm="0">
                                          <p:val>
                                            <p:strVal val="#ppt_x"/>
                                          </p:val>
                                        </p:tav>
                                        <p:tav tm="100000">
                                          <p:val>
                                            <p:strVal val="#ppt_x"/>
                                          </p:val>
                                        </p:tav>
                                      </p:tavLst>
                                    </p:anim>
                                    <p:anim calcmode="lin" valueType="num">
                                      <p:cBhvr>
                                        <p:cTn id="17" dur="3000" fill="hold"/>
                                        <p:tgtEl>
                                          <p:spTgt spid="3">
                                            <p:bg/>
                                          </p:spTgt>
                                        </p:tgtEl>
                                        <p:attrNameLst>
                                          <p:attrName>ppt_y</p:attrName>
                                        </p:attrNameLst>
                                      </p:cBhvr>
                                      <p:tavLst>
                                        <p:tav tm="0">
                                          <p:val>
                                            <p:strVal val="#ppt_h+1"/>
                                          </p:val>
                                        </p:tav>
                                        <p:tav tm="100000">
                                          <p:val>
                                            <p:strVal val="#ppt_y"/>
                                          </p:val>
                                        </p:tav>
                                      </p:tavLst>
                                    </p:anim>
                                    <p:animEffect transition="in" filter="fade">
                                      <p:cBhvr>
                                        <p:cTn id="18" dur="3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30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24" dur="30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2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30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27"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5897880" cy="680120"/>
          </a:xfrm>
        </p:spPr>
        <p:txBody>
          <a:bodyPr>
            <a:normAutofit fontScale="90000"/>
          </a:bodyPr>
          <a:lstStyle/>
          <a:p>
            <a:r>
              <a:rPr lang="el-GR" sz="3600" dirty="0" smtClean="0">
                <a:solidFill>
                  <a:schemeClr val="tx2"/>
                </a:solidFill>
              </a:rPr>
              <a:t>Χυμοτοπια</a:t>
            </a:r>
            <a:r>
              <a:rPr lang="el-GR" dirty="0" smtClean="0"/>
              <a:t/>
            </a:r>
            <a:br>
              <a:rPr lang="el-GR" dirty="0" smtClean="0"/>
            </a:br>
            <a:endParaRPr lang="el-GR" dirty="0"/>
          </a:p>
        </p:txBody>
      </p:sp>
      <p:sp>
        <p:nvSpPr>
          <p:cNvPr id="3" name="2 - Θέση κειμένου"/>
          <p:cNvSpPr>
            <a:spLocks noGrp="1"/>
          </p:cNvSpPr>
          <p:nvPr>
            <p:ph type="body" idx="2"/>
          </p:nvPr>
        </p:nvSpPr>
        <p:spPr>
          <a:xfrm>
            <a:off x="457200" y="836712"/>
            <a:ext cx="5897880" cy="1512168"/>
          </a:xfrm>
          <a:solidFill>
            <a:schemeClr val="bg1"/>
          </a:solidFill>
        </p:spPr>
        <p:txBody>
          <a:bodyPr>
            <a:noAutofit/>
          </a:bodyPr>
          <a:lstStyle/>
          <a:p>
            <a:r>
              <a:rPr lang="el-GR" sz="2000" dirty="0" smtClean="0"/>
              <a:t>Είναι οργανίδια σαν μεγάλοι σάκοι οι οποίοι υπάρχουν στα φυτικά κύτταρα αλλά όχι στα ζωικά. Αυτά αποθηκεύουν νερό και διάφορες θρεπτικές ουσίες που χρειάζεται το κύτταρο για να μένει ζωντανό. </a:t>
            </a:r>
            <a:endParaRPr lang="el-GR" sz="2000" dirty="0"/>
          </a:p>
        </p:txBody>
      </p:sp>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8" name="7 - Θέση περιεχομένου" descr="DistantRipeAnemoneshrimp-size_restricted.gif"/>
          <p:cNvPicPr>
            <a:picLocks noGrp="1" noChangeAspect="1"/>
          </p:cNvPicPr>
          <p:nvPr>
            <p:ph sz="half" idx="1"/>
          </p:nvPr>
        </p:nvPicPr>
        <p:blipFill>
          <a:blip r:embed="rId2" cstate="print"/>
          <a:stretch>
            <a:fillRect/>
          </a:stretch>
        </p:blipFill>
        <p:spPr>
          <a:xfrm>
            <a:off x="323528" y="2564904"/>
            <a:ext cx="7488832" cy="38164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3000" fill="hold"/>
                                        <p:tgtEl>
                                          <p:spTgt spid="3">
                                            <p:bg/>
                                          </p:spTgt>
                                        </p:tgtEl>
                                        <p:attrNameLst>
                                          <p:attrName>ppt_w</p:attrName>
                                        </p:attrNameLst>
                                      </p:cBhvr>
                                      <p:tavLst>
                                        <p:tav tm="0">
                                          <p:val>
                                            <p:strVal val="#ppt_w+.3"/>
                                          </p:val>
                                        </p:tav>
                                        <p:tav tm="100000">
                                          <p:val>
                                            <p:strVal val="#ppt_w"/>
                                          </p:val>
                                        </p:tav>
                                      </p:tavLst>
                                    </p:anim>
                                    <p:anim calcmode="lin" valueType="num">
                                      <p:cBhvr>
                                        <p:cTn id="16" dur="3000" fill="hold"/>
                                        <p:tgtEl>
                                          <p:spTgt spid="3">
                                            <p:bg/>
                                          </p:spTgt>
                                        </p:tgtEl>
                                        <p:attrNameLst>
                                          <p:attrName>ppt_h</p:attrName>
                                        </p:attrNameLst>
                                      </p:cBhvr>
                                      <p:tavLst>
                                        <p:tav tm="0">
                                          <p:val>
                                            <p:strVal val="#ppt_h"/>
                                          </p:val>
                                        </p:tav>
                                        <p:tav tm="100000">
                                          <p:val>
                                            <p:strVal val="#ppt_h"/>
                                          </p:val>
                                        </p:tav>
                                      </p:tavLst>
                                    </p:anim>
                                    <p:animEffect transition="in" filter="fade">
                                      <p:cBhvr>
                                        <p:cTn id="17" dur="30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3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3" dur="3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4"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3466728" cy="792088"/>
          </a:xfrm>
          <a:solidFill>
            <a:schemeClr val="bg1"/>
          </a:solidFill>
        </p:spPr>
        <p:txBody>
          <a:bodyPr>
            <a:normAutofit fontScale="90000"/>
          </a:bodyPr>
          <a:lstStyle/>
          <a:p>
            <a:r>
              <a:rPr lang="el-GR" sz="3600" dirty="0" smtClean="0">
                <a:solidFill>
                  <a:schemeClr val="tx2"/>
                </a:solidFill>
              </a:rPr>
              <a:t>ΜΙΤΟΧΟΝΔΡΙΑ</a:t>
            </a:r>
            <a:r>
              <a:rPr lang="el-GR" dirty="0" smtClean="0"/>
              <a:t/>
            </a:r>
            <a:br>
              <a:rPr lang="el-GR" dirty="0" smtClean="0"/>
            </a:br>
            <a:endParaRPr lang="el-GR" dirty="0"/>
          </a:p>
        </p:txBody>
      </p:sp>
      <p:sp>
        <p:nvSpPr>
          <p:cNvPr id="3" name="2 - Θέση κειμένου"/>
          <p:cNvSpPr>
            <a:spLocks noGrp="1"/>
          </p:cNvSpPr>
          <p:nvPr>
            <p:ph type="body" idx="2"/>
          </p:nvPr>
        </p:nvSpPr>
        <p:spPr>
          <a:xfrm>
            <a:off x="457200" y="1052736"/>
            <a:ext cx="5897880" cy="864096"/>
          </a:xfrm>
          <a:solidFill>
            <a:schemeClr val="bg1"/>
          </a:solidFill>
        </p:spPr>
        <p:txBody>
          <a:bodyPr>
            <a:normAutofit lnSpcReduction="10000"/>
          </a:bodyPr>
          <a:lstStyle/>
          <a:p>
            <a:r>
              <a:rPr lang="el-GR" sz="2000" dirty="0" smtClean="0"/>
              <a:t>Τα μιτοχόνδρια παράγουν την ενέργεια που χρειάζονται τα φυτικά και τα ζωικά κύτταρα για να κάνουν όλες τις λειτουργίες τους.</a:t>
            </a:r>
            <a:endParaRPr lang="el-GR" sz="2000" dirty="0"/>
          </a:p>
        </p:txBody>
      </p:sp>
      <p:pic>
        <p:nvPicPr>
          <p:cNvPr id="6" name="5 - Θέση περιεχομένου" descr="μιτοχονδρια.jpg"/>
          <p:cNvPicPr>
            <a:picLocks noGrp="1" noChangeAspect="1"/>
          </p:cNvPicPr>
          <p:nvPr>
            <p:ph sz="half" idx="1"/>
          </p:nvPr>
        </p:nvPicPr>
        <p:blipFill>
          <a:blip r:embed="rId2" cstate="print"/>
          <a:stretch>
            <a:fillRect/>
          </a:stretch>
        </p:blipFill>
        <p:spPr>
          <a:xfrm>
            <a:off x="467544" y="2133600"/>
            <a:ext cx="7128792" cy="4371975"/>
          </a:xfrm>
        </p:spPr>
      </p:pic>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4" presetClass="entr" presetSubtype="0" accel="10000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3000" fill="hold"/>
                                        <p:tgtEl>
                                          <p:spTgt spid="3">
                                            <p:bg/>
                                          </p:spTgt>
                                        </p:tgtEl>
                                        <p:attrNameLst>
                                          <p:attrName>ppt_w</p:attrName>
                                        </p:attrNameLst>
                                      </p:cBhvr>
                                      <p:tavLst>
                                        <p:tav tm="0">
                                          <p:val>
                                            <p:strVal val="#ppt_w*0.05"/>
                                          </p:val>
                                        </p:tav>
                                        <p:tav tm="100000">
                                          <p:val>
                                            <p:strVal val="#ppt_w"/>
                                          </p:val>
                                        </p:tav>
                                      </p:tavLst>
                                    </p:anim>
                                    <p:anim calcmode="lin" valueType="num">
                                      <p:cBhvr>
                                        <p:cTn id="14" dur="3000" fill="hold"/>
                                        <p:tgtEl>
                                          <p:spTgt spid="3">
                                            <p:bg/>
                                          </p:spTgt>
                                        </p:tgtEl>
                                        <p:attrNameLst>
                                          <p:attrName>ppt_h</p:attrName>
                                        </p:attrNameLst>
                                      </p:cBhvr>
                                      <p:tavLst>
                                        <p:tav tm="0">
                                          <p:val>
                                            <p:strVal val="#ppt_h"/>
                                          </p:val>
                                        </p:tav>
                                        <p:tav tm="100000">
                                          <p:val>
                                            <p:strVal val="#ppt_h"/>
                                          </p:val>
                                        </p:tav>
                                      </p:tavLst>
                                    </p:anim>
                                    <p:anim calcmode="lin" valueType="num">
                                      <p:cBhvr>
                                        <p:cTn id="15" dur="3000" fill="hold"/>
                                        <p:tgtEl>
                                          <p:spTgt spid="3">
                                            <p:bg/>
                                          </p:spTgt>
                                        </p:tgtEl>
                                        <p:attrNameLst>
                                          <p:attrName>ppt_x</p:attrName>
                                        </p:attrNameLst>
                                      </p:cBhvr>
                                      <p:tavLst>
                                        <p:tav tm="0">
                                          <p:val>
                                            <p:strVal val="#ppt_x-.2"/>
                                          </p:val>
                                        </p:tav>
                                        <p:tav tm="100000">
                                          <p:val>
                                            <p:strVal val="#ppt_x"/>
                                          </p:val>
                                        </p:tav>
                                      </p:tavLst>
                                    </p:anim>
                                    <p:anim calcmode="lin" valueType="num">
                                      <p:cBhvr>
                                        <p:cTn id="16" dur="3000" fill="hold"/>
                                        <p:tgtEl>
                                          <p:spTgt spid="3">
                                            <p:bg/>
                                          </p:spTgt>
                                        </p:tgtEl>
                                        <p:attrNameLst>
                                          <p:attrName>ppt_y</p:attrName>
                                        </p:attrNameLst>
                                      </p:cBhvr>
                                      <p:tavLst>
                                        <p:tav tm="0">
                                          <p:val>
                                            <p:strVal val="#ppt_y"/>
                                          </p:val>
                                        </p:tav>
                                        <p:tav tm="100000">
                                          <p:val>
                                            <p:strVal val="#ppt_y"/>
                                          </p:val>
                                        </p:tav>
                                      </p:tavLst>
                                    </p:anim>
                                    <p:animEffect transition="in" filter="fade">
                                      <p:cBhvr>
                                        <p:cTn id="17" dur="30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30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23" dur="3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4" dur="3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25" dur="3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26"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3466728" cy="752128"/>
          </a:xfrm>
        </p:spPr>
        <p:txBody>
          <a:bodyPr>
            <a:noAutofit/>
          </a:bodyPr>
          <a:lstStyle/>
          <a:p>
            <a:r>
              <a:rPr lang="el-GR" sz="3200" dirty="0" smtClean="0">
                <a:solidFill>
                  <a:schemeClr val="tx2"/>
                </a:solidFill>
              </a:rPr>
              <a:t>ΡΙΒΟΣΩΜΑΤΑ</a:t>
            </a:r>
            <a:endParaRPr lang="el-GR" sz="3200" dirty="0">
              <a:solidFill>
                <a:schemeClr val="tx2"/>
              </a:solidFill>
            </a:endParaRPr>
          </a:p>
        </p:txBody>
      </p:sp>
      <p:sp>
        <p:nvSpPr>
          <p:cNvPr id="3" name="2 - Θέση κειμένου"/>
          <p:cNvSpPr>
            <a:spLocks noGrp="1"/>
          </p:cNvSpPr>
          <p:nvPr>
            <p:ph type="body" idx="2"/>
          </p:nvPr>
        </p:nvSpPr>
        <p:spPr>
          <a:xfrm>
            <a:off x="457200" y="1124744"/>
            <a:ext cx="5897880" cy="975184"/>
          </a:xfrm>
          <a:solidFill>
            <a:schemeClr val="bg1"/>
          </a:solidFill>
          <a:ln>
            <a:solidFill>
              <a:schemeClr val="tx2">
                <a:lumMod val="60000"/>
                <a:lumOff val="40000"/>
              </a:schemeClr>
            </a:solidFill>
          </a:ln>
        </p:spPr>
        <p:txBody>
          <a:bodyPr>
            <a:normAutofit/>
          </a:bodyPr>
          <a:lstStyle/>
          <a:p>
            <a:r>
              <a:rPr lang="el-GR" sz="2000" dirty="0" smtClean="0"/>
              <a:t>Τα ριβοσώματα είναι μικροσκοπικά οργανίδια τα οποία φτιάχνουν τις πρωτεΐνες που χρειάζονται τα κύτταρα. </a:t>
            </a:r>
            <a:endParaRPr lang="el-GR" sz="2000" dirty="0"/>
          </a:p>
        </p:txBody>
      </p:sp>
      <p:pic>
        <p:nvPicPr>
          <p:cNvPr id="6" name="5 - Θέση περιεχομένου" descr="Ribosomes.png"/>
          <p:cNvPicPr>
            <a:picLocks noGrp="1" noChangeAspect="1"/>
          </p:cNvPicPr>
          <p:nvPr>
            <p:ph sz="half" idx="1"/>
          </p:nvPr>
        </p:nvPicPr>
        <p:blipFill>
          <a:blip r:embed="rId2" cstate="print"/>
          <a:stretch>
            <a:fillRect/>
          </a:stretch>
        </p:blipFill>
        <p:spPr>
          <a:xfrm>
            <a:off x="539552" y="2204864"/>
            <a:ext cx="7128792" cy="4104456"/>
          </a:xfrm>
        </p:spPr>
      </p:pic>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3">
                                            <p:bg/>
                                          </p:spTgt>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grpId="0" nodeType="clickEffect">
                                  <p:stCondLst>
                                    <p:cond delay="0"/>
                                  </p:stCondLst>
                                  <p:childTnLst>
                                    <p:animRot by="21600000">
                                      <p:cBhvr>
                                        <p:cTn id="15" dur="2000" fill="hold"/>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948720"/>
          </a:xfrm>
        </p:spPr>
        <p:txBody>
          <a:bodyPr>
            <a:normAutofit/>
          </a:bodyPr>
          <a:lstStyle/>
          <a:p>
            <a:r>
              <a:rPr lang="el-GR" sz="2800" dirty="0" smtClean="0">
                <a:solidFill>
                  <a:schemeClr val="tx2"/>
                </a:solidFill>
              </a:rPr>
              <a:t>ΕΡΓΑΣΤΗΡΙΑΚΗ ΑΣΚΗΣΗ ΜΙΚΡΟΣΚΟΠΙΚΗ ΠΑΡΑΤΗΡΗΣΗ ΚΥΤΤΑΡΩΝ</a:t>
            </a:r>
            <a:endParaRPr lang="el-GR" sz="2800" dirty="0">
              <a:solidFill>
                <a:schemeClr val="tx2"/>
              </a:solidFill>
            </a:endParaRPr>
          </a:p>
        </p:txBody>
      </p:sp>
      <p:sp>
        <p:nvSpPr>
          <p:cNvPr id="3" name="2 - Θέση περιεχομένου"/>
          <p:cNvSpPr>
            <a:spLocks noGrp="1"/>
          </p:cNvSpPr>
          <p:nvPr>
            <p:ph sz="half" idx="1"/>
          </p:nvPr>
        </p:nvSpPr>
        <p:spPr>
          <a:xfrm>
            <a:off x="457200" y="1412776"/>
            <a:ext cx="6131024" cy="4713387"/>
          </a:xfrm>
          <a:ln>
            <a:solidFill>
              <a:srgbClr val="7030A0"/>
            </a:solidFill>
          </a:ln>
        </p:spPr>
        <p:txBody>
          <a:bodyPr>
            <a:noAutofit/>
          </a:bodyPr>
          <a:lstStyle/>
          <a:p>
            <a:r>
              <a:rPr lang="el-GR" sz="1600" dirty="0" smtClean="0">
                <a:solidFill>
                  <a:srgbClr val="7030A0"/>
                </a:solidFill>
              </a:rPr>
              <a:t>ΟΡΓΑΝΑ ΚΑΙ ΥΛΙΚΑ ΑΠΑΡΑΙΤΗΤΑ ΓΙΑ ΤΟ ΠΕΙΡΑΜΑ </a:t>
            </a:r>
          </a:p>
          <a:p>
            <a:r>
              <a:rPr lang="el-GR" sz="1600" dirty="0" smtClean="0"/>
              <a:t>1. οπτικό μικροσκόπιο</a:t>
            </a:r>
          </a:p>
          <a:p>
            <a:r>
              <a:rPr lang="el-GR" sz="1600" dirty="0" smtClean="0"/>
              <a:t>2. οδοντογλυφίδες</a:t>
            </a:r>
          </a:p>
          <a:p>
            <a:r>
              <a:rPr lang="el-GR" sz="1600" dirty="0" smtClean="0"/>
              <a:t>3. ένα βολβό κρεμμυδιού</a:t>
            </a:r>
          </a:p>
          <a:p>
            <a:r>
              <a:rPr lang="el-GR" sz="1600" dirty="0" smtClean="0"/>
              <a:t>4. έναν εθελοντή που θα μας δώσει κύτταρα από το μάγουλό του </a:t>
            </a:r>
          </a:p>
          <a:p>
            <a:r>
              <a:rPr lang="el-GR" sz="1600" dirty="0" smtClean="0"/>
              <a:t>5. αντικειµενοφόρες πλάκες</a:t>
            </a:r>
          </a:p>
          <a:p>
            <a:r>
              <a:rPr lang="el-GR" sz="1600" dirty="0" smtClean="0"/>
              <a:t>6. διηθητικό χαρτί</a:t>
            </a:r>
          </a:p>
          <a:p>
            <a:r>
              <a:rPr lang="el-GR" sz="1600" dirty="0" smtClean="0"/>
              <a:t>7. καλυπτρίδες</a:t>
            </a:r>
          </a:p>
          <a:p>
            <a:r>
              <a:rPr lang="el-GR" sz="1600" dirty="0" smtClean="0"/>
              <a:t>8. απιονισµένο νερό</a:t>
            </a:r>
          </a:p>
          <a:p>
            <a:r>
              <a:rPr lang="el-GR" sz="1600" dirty="0" smtClean="0"/>
              <a:t>9. βελόνες ανατοµίας</a:t>
            </a:r>
          </a:p>
          <a:p>
            <a:r>
              <a:rPr lang="el-GR" sz="1600" dirty="0" smtClean="0"/>
              <a:t>10. χρωστικές ουσίες, κυττάρων (διάλυµα lugol, πράσινο του µεθυλίου, κυανούν του µεθυλενίου </a:t>
            </a:r>
          </a:p>
          <a:p>
            <a:r>
              <a:rPr lang="el-GR" sz="1600" dirty="0" smtClean="0"/>
              <a:t>11. λεπίδα ή νυστέρι</a:t>
            </a:r>
          </a:p>
          <a:p>
            <a:r>
              <a:rPr lang="el-GR" sz="1600" dirty="0" smtClean="0"/>
              <a:t>12. Οδοντογλυφίδες </a:t>
            </a:r>
            <a:endParaRPr lang="el-GR" sz="1600" dirty="0"/>
          </a:p>
        </p:txBody>
      </p:sp>
      <p:pic>
        <p:nvPicPr>
          <p:cNvPr id="6" name="5 - Θέση περιεχομένου" descr="images.jpg"/>
          <p:cNvPicPr>
            <a:picLocks noGrp="1" noChangeAspect="1"/>
          </p:cNvPicPr>
          <p:nvPr>
            <p:ph sz="half" idx="2"/>
          </p:nvPr>
        </p:nvPicPr>
        <p:blipFill>
          <a:blip r:embed="rId2" cstate="print"/>
          <a:stretch>
            <a:fillRect/>
          </a:stretch>
        </p:blipFill>
        <p:spPr>
          <a:xfrm>
            <a:off x="6588125" y="1412776"/>
            <a:ext cx="1584275" cy="2163564"/>
          </a:xfrm>
        </p:spPr>
      </p:pic>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804704"/>
          </a:xfrm>
        </p:spPr>
        <p:txBody>
          <a:bodyPr>
            <a:normAutofit/>
          </a:bodyPr>
          <a:lstStyle/>
          <a:p>
            <a:r>
              <a:rPr lang="el-GR" sz="3200" dirty="0" smtClean="0">
                <a:solidFill>
                  <a:schemeClr val="tx2"/>
                </a:solidFill>
              </a:rPr>
              <a:t>Παρατήρηση φυτικών κυττάρων</a:t>
            </a:r>
            <a:endParaRPr lang="el-GR" sz="3200" dirty="0">
              <a:solidFill>
                <a:schemeClr val="tx2"/>
              </a:solidFill>
            </a:endParaRPr>
          </a:p>
        </p:txBody>
      </p:sp>
      <p:sp>
        <p:nvSpPr>
          <p:cNvPr id="3" name="2 - Θέση περιεχομένου"/>
          <p:cNvSpPr>
            <a:spLocks noGrp="1"/>
          </p:cNvSpPr>
          <p:nvPr>
            <p:ph sz="half" idx="1"/>
          </p:nvPr>
        </p:nvSpPr>
        <p:spPr>
          <a:xfrm>
            <a:off x="457200" y="1340768"/>
            <a:ext cx="4690864" cy="5040560"/>
          </a:xfrm>
        </p:spPr>
        <p:txBody>
          <a:bodyPr>
            <a:normAutofit fontScale="70000" lnSpcReduction="20000"/>
          </a:bodyPr>
          <a:lstStyle/>
          <a:p>
            <a:r>
              <a:rPr lang="el-GR" dirty="0" smtClean="0"/>
              <a:t>1. Κόβουµε ένα κοµµάτι από το λεπτό υµένα που βρίσκεται στο εσωτερικό των λευκών χιτώνων του κρεμμυδιού, διαστάσεων περίπου 5x5mm χωρίς να παρασύρουµε και ιστό από την κάτω πλευρά (για να παρατηρήσουµε µονόστιβο επιθήλιο). </a:t>
            </a:r>
            <a:endParaRPr lang="en-US" dirty="0" smtClean="0"/>
          </a:p>
          <a:p>
            <a:r>
              <a:rPr lang="el-GR" dirty="0" smtClean="0"/>
              <a:t>2. Τοποθετούµε το κοµµάτι του υµένα σε αντικειµενοφόρο πλάκα µε µια σταγόνα χρωστικής προσέχοντας να µην αναδιπλωθεί και το σκεπάζουµε µε µια καλυπτρίδα. Απορροφούµε µε διηθητικό χαρτί το νερό που περισσεύει από την καλυπτρίδα και µεταφέρουµε το παρασκεύασµα στο µικροσκόπιο. </a:t>
            </a:r>
            <a:endParaRPr lang="en-US" dirty="0" smtClean="0"/>
          </a:p>
          <a:p>
            <a:r>
              <a:rPr lang="el-GR" dirty="0" smtClean="0"/>
              <a:t>3. Αρχίζουµε τη µικροσκόπηση. </a:t>
            </a:r>
            <a:endParaRPr lang="el-GR" dirty="0"/>
          </a:p>
        </p:txBody>
      </p:sp>
      <p:pic>
        <p:nvPicPr>
          <p:cNvPr id="6" name="5 - Θέση περιεχομένου" descr="αρχείο λήψης (1).jpg"/>
          <p:cNvPicPr>
            <a:picLocks noGrp="1" noChangeAspect="1"/>
          </p:cNvPicPr>
          <p:nvPr>
            <p:ph sz="half" idx="2"/>
          </p:nvPr>
        </p:nvPicPr>
        <p:blipFill>
          <a:blip r:embed="rId2" cstate="print"/>
          <a:stretch>
            <a:fillRect/>
          </a:stretch>
        </p:blipFill>
        <p:spPr>
          <a:xfrm>
            <a:off x="5076056" y="1340769"/>
            <a:ext cx="4067944" cy="2664295"/>
          </a:xfrm>
        </p:spPr>
      </p:pic>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7" name="6 - Εικόνα" descr="kittaro_kremmidiou_2.jpg"/>
          <p:cNvPicPr>
            <a:picLocks noChangeAspect="1"/>
          </p:cNvPicPr>
          <p:nvPr/>
        </p:nvPicPr>
        <p:blipFill>
          <a:blip r:embed="rId3" cstate="print"/>
          <a:stretch>
            <a:fillRect/>
          </a:stretch>
        </p:blipFill>
        <p:spPr>
          <a:xfrm>
            <a:off x="5076056" y="4005064"/>
            <a:ext cx="4067944" cy="247193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732696"/>
          </a:xfrm>
        </p:spPr>
        <p:txBody>
          <a:bodyPr>
            <a:normAutofit/>
          </a:bodyPr>
          <a:lstStyle/>
          <a:p>
            <a:r>
              <a:rPr lang="el-GR" sz="3200" dirty="0" smtClean="0">
                <a:solidFill>
                  <a:schemeClr val="tx2"/>
                </a:solidFill>
              </a:rPr>
              <a:t>Παρατήρηση ζωικών κυττάρων</a:t>
            </a:r>
            <a:endParaRPr lang="el-GR" sz="3200" dirty="0">
              <a:solidFill>
                <a:schemeClr val="tx2"/>
              </a:solidFill>
            </a:endParaRPr>
          </a:p>
        </p:txBody>
      </p:sp>
      <p:sp>
        <p:nvSpPr>
          <p:cNvPr id="3" name="2 - Θέση περιεχομένου"/>
          <p:cNvSpPr>
            <a:spLocks noGrp="1"/>
          </p:cNvSpPr>
          <p:nvPr>
            <p:ph sz="half" idx="1"/>
          </p:nvPr>
        </p:nvSpPr>
        <p:spPr>
          <a:xfrm>
            <a:off x="457200" y="1268760"/>
            <a:ext cx="5194920" cy="5112568"/>
          </a:xfrm>
        </p:spPr>
        <p:txBody>
          <a:bodyPr>
            <a:noAutofit/>
          </a:bodyPr>
          <a:lstStyle/>
          <a:p>
            <a:r>
              <a:rPr lang="el-GR" sz="1800" dirty="0" smtClean="0"/>
              <a:t>1. Με το πλατύ άκρο µια οδοντογλυφίδας ξύνουµε ελαφρά το πάνω µέρος της γλώσσας µας ή το εσωτερικό µέρος του µάγουλου.</a:t>
            </a:r>
          </a:p>
          <a:p>
            <a:r>
              <a:rPr lang="el-GR" sz="1800" dirty="0" smtClean="0"/>
              <a:t>2. Την οδοντογλυφίδα αυτή την πιέζουµε και την κινούµε πάνω σε µια αντικειµενοφόρο πλάκα που πάνω της έχουµε στάξει µια σταγόνα χρωστικής (π.χ. πράσινο του µεθυλίου ή lugol) [πετάξτε αµέσως την οδοντογλυφίδα, για να µην υπάρχει ο κίνδυνος να µεταφερθούν µικρόβια από το ένα άτοµο στο άλλο]. </a:t>
            </a:r>
          </a:p>
          <a:p>
            <a:r>
              <a:rPr lang="el-GR" sz="1800" dirty="0" smtClean="0"/>
              <a:t>3. Σκεπάζουµε µε µια καλυπτρίδα, απορροφούµε µε διηθητικό χαρτί τη χρωστική που περισσεύει από την καλυπτρίδα και µεταφέρουµε το παρασκεύασµα στο µικροσκόπιο. </a:t>
            </a:r>
          </a:p>
          <a:p>
            <a:r>
              <a:rPr lang="el-GR" sz="1800" dirty="0" smtClean="0"/>
              <a:t>4. Αρχίζουµε τη µικροσκόπηση.</a:t>
            </a:r>
            <a:endParaRPr lang="el-GR" sz="1800" dirty="0"/>
          </a:p>
        </p:txBody>
      </p:sp>
      <p:pic>
        <p:nvPicPr>
          <p:cNvPr id="6" name="5 - Θέση περιεχομένου" descr="DSCF8037-300x225.jpg"/>
          <p:cNvPicPr>
            <a:picLocks noGrp="1" noChangeAspect="1"/>
          </p:cNvPicPr>
          <p:nvPr>
            <p:ph sz="half" idx="2"/>
          </p:nvPr>
        </p:nvPicPr>
        <p:blipFill>
          <a:blip r:embed="rId2" cstate="print"/>
          <a:stretch>
            <a:fillRect/>
          </a:stretch>
        </p:blipFill>
        <p:spPr>
          <a:xfrm>
            <a:off x="5724128" y="1340768"/>
            <a:ext cx="2448272" cy="2880319"/>
          </a:xfrm>
        </p:spPr>
      </p:pic>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7" name="6 - Εικόνα" descr="images (1).jpg"/>
          <p:cNvPicPr>
            <a:picLocks noChangeAspect="1"/>
          </p:cNvPicPr>
          <p:nvPr/>
        </p:nvPicPr>
        <p:blipFill>
          <a:blip r:embed="rId3" cstate="print"/>
          <a:stretch>
            <a:fillRect/>
          </a:stretch>
        </p:blipFill>
        <p:spPr>
          <a:xfrm>
            <a:off x="5724128" y="4221088"/>
            <a:ext cx="2448272" cy="263691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5897880" cy="824136"/>
          </a:xfrm>
        </p:spPr>
        <p:txBody>
          <a:bodyPr>
            <a:normAutofit/>
          </a:bodyPr>
          <a:lstStyle/>
          <a:p>
            <a:r>
              <a:rPr lang="el-GR" sz="3600" dirty="0" smtClean="0">
                <a:solidFill>
                  <a:schemeClr val="tx2"/>
                </a:solidFill>
              </a:rPr>
              <a:t>ΚΑΛΗ ΕΠΙΤΥΧΙΑ!!!</a:t>
            </a:r>
            <a:endParaRPr lang="el-GR" sz="3600" dirty="0">
              <a:solidFill>
                <a:schemeClr val="tx2"/>
              </a:solidFill>
            </a:endParaRPr>
          </a:p>
        </p:txBody>
      </p:sp>
      <p:sp>
        <p:nvSpPr>
          <p:cNvPr id="3" name="2 - Θέση κειμένου"/>
          <p:cNvSpPr>
            <a:spLocks noGrp="1"/>
          </p:cNvSpPr>
          <p:nvPr>
            <p:ph type="body" idx="2"/>
          </p:nvPr>
        </p:nvSpPr>
        <p:spPr/>
        <p:txBody>
          <a:bodyPr/>
          <a:lstStyle/>
          <a:p>
            <a:endParaRPr lang="el-GR"/>
          </a:p>
        </p:txBody>
      </p:sp>
      <p:pic>
        <p:nvPicPr>
          <p:cNvPr id="6" name="5 - Θέση περιεχομένου" descr="little-girl-and-boy-with-a-microscope-doing-experiments-with-a-microscope-2K1DJP6.jpg"/>
          <p:cNvPicPr>
            <a:picLocks noGrp="1" noChangeAspect="1"/>
          </p:cNvPicPr>
          <p:nvPr>
            <p:ph sz="half" idx="1"/>
          </p:nvPr>
        </p:nvPicPr>
        <p:blipFill>
          <a:blip r:embed="rId2" cstate="print"/>
          <a:stretch>
            <a:fillRect/>
          </a:stretch>
        </p:blipFill>
        <p:spPr>
          <a:xfrm>
            <a:off x="467544" y="1484784"/>
            <a:ext cx="7200800" cy="4824536"/>
          </a:xfrm>
        </p:spPr>
      </p:pic>
      <p:sp>
        <p:nvSpPr>
          <p:cNvPr id="5" name="4 - Θέση υποσέλιδου"/>
          <p:cNvSpPr>
            <a:spLocks noGrp="1"/>
          </p:cNvSpPr>
          <p:nvPr>
            <p:ph type="ftr" sz="quarter" idx="11"/>
          </p:nvPr>
        </p:nvSpPr>
        <p:spPr/>
        <p:txBody>
          <a:bodyPr/>
          <a:lstStyle/>
          <a:p>
            <a:r>
              <a:rPr lang="el-GR" smtClean="0"/>
              <a:t>ΕΛΕΝΗ ΜΑΥΡΑΚΑΚΗ ΒΙΟΛΟΓΟΣ ΕΚΦΕ ΧΑΝΙΩΝ</a:t>
            </a:r>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16632"/>
            <a:ext cx="4320480" cy="648072"/>
          </a:xfrm>
        </p:spPr>
        <p:txBody>
          <a:bodyPr>
            <a:noAutofit/>
          </a:bodyPr>
          <a:lstStyle/>
          <a:p>
            <a:r>
              <a:rPr lang="el-GR" sz="3200" dirty="0" smtClean="0">
                <a:solidFill>
                  <a:srgbClr val="00B050"/>
                </a:solidFill>
              </a:rPr>
              <a:t>Τι ειναι το </a:t>
            </a:r>
            <a:r>
              <a:rPr lang="el-GR" sz="3200" dirty="0" err="1" smtClean="0">
                <a:solidFill>
                  <a:srgbClr val="00B050"/>
                </a:solidFill>
              </a:rPr>
              <a:t>κυτταρο</a:t>
            </a:r>
            <a:endParaRPr lang="el-GR" sz="3200" dirty="0">
              <a:solidFill>
                <a:srgbClr val="00B050"/>
              </a:solidFill>
            </a:endParaRPr>
          </a:p>
        </p:txBody>
      </p:sp>
      <p:sp>
        <p:nvSpPr>
          <p:cNvPr id="3" name="2 - Θέση κειμένου"/>
          <p:cNvSpPr>
            <a:spLocks noGrp="1"/>
          </p:cNvSpPr>
          <p:nvPr>
            <p:ph type="body" idx="2"/>
          </p:nvPr>
        </p:nvSpPr>
        <p:spPr>
          <a:xfrm>
            <a:off x="539552" y="980728"/>
            <a:ext cx="6840760" cy="1368152"/>
          </a:xfrm>
        </p:spPr>
        <p:txBody>
          <a:bodyPr/>
          <a:lstStyle/>
          <a:p>
            <a:r>
              <a:rPr lang="el-GR" sz="2000" dirty="0" smtClean="0"/>
              <a:t>Το κύτταρο είναι αυτό, που ονομάζουμε, «η μονάδα της ζωής». Με τη φράση αυτή εννοούμε, ότι το κύτταρο είναι η μικρότερη δυνατή δομή, στην οποία μπορούμε να αναγνωρίσουμε τα χαρακτηριστικά ζώντος οργανισμού</a:t>
            </a:r>
            <a:r>
              <a:rPr lang="el-GR" dirty="0" smtClean="0"/>
              <a:t>.</a:t>
            </a:r>
            <a:endParaRPr lang="el-GR" dirty="0"/>
          </a:p>
        </p:txBody>
      </p:sp>
      <p:pic>
        <p:nvPicPr>
          <p:cNvPr id="6" name="5 - Θέση περιεχομένου" descr="biodiversity_examples.jpg"/>
          <p:cNvPicPr>
            <a:picLocks noGrp="1" noChangeAspect="1"/>
          </p:cNvPicPr>
          <p:nvPr>
            <p:ph sz="half" idx="1"/>
          </p:nvPr>
        </p:nvPicPr>
        <p:blipFill>
          <a:blip r:embed="rId2" cstate="print"/>
          <a:stretch>
            <a:fillRect/>
          </a:stretch>
        </p:blipFill>
        <p:spPr>
          <a:xfrm>
            <a:off x="0" y="2276872"/>
            <a:ext cx="8172400" cy="4248472"/>
          </a:xfrm>
        </p:spPr>
      </p:pic>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188640"/>
            <a:ext cx="7632848" cy="1872208"/>
          </a:xfrm>
        </p:spPr>
        <p:txBody>
          <a:bodyPr>
            <a:normAutofit fontScale="77500" lnSpcReduction="20000"/>
          </a:bodyPr>
          <a:lstStyle/>
          <a:p>
            <a:pPr>
              <a:buNone/>
            </a:pPr>
            <a:r>
              <a:rPr lang="el-GR" sz="2900" dirty="0" smtClean="0"/>
              <a:t>   Υπάρχουν μικροοργανισμοί, οι οποίοι αποτελούνται </a:t>
            </a:r>
            <a:r>
              <a:rPr lang="el-GR" sz="2900" smtClean="0"/>
              <a:t>από μόνο </a:t>
            </a:r>
            <a:r>
              <a:rPr lang="el-GR" sz="2900" dirty="0" smtClean="0"/>
              <a:t>ένα κύτταρο και ονομάζονται </a:t>
            </a:r>
            <a:r>
              <a:rPr lang="el-GR" sz="2900" b="1" dirty="0" smtClean="0"/>
              <a:t>μονοκύτταροι</a:t>
            </a:r>
            <a:r>
              <a:rPr lang="el-GR" sz="2900" dirty="0" smtClean="0"/>
              <a:t>, ενώ άλλοι οργανισμοί αποτελούνται από πλήθος κυττάρων και ονομάζονται </a:t>
            </a:r>
            <a:r>
              <a:rPr lang="el-GR" sz="2900" b="1" dirty="0" smtClean="0"/>
              <a:t>πολυκύτταροι</a:t>
            </a:r>
            <a:r>
              <a:rPr lang="el-GR" sz="2900" dirty="0" smtClean="0"/>
              <a:t>.</a:t>
            </a:r>
            <a:r>
              <a:rPr lang="el-GR" sz="4200" dirty="0" smtClean="0"/>
              <a:t/>
            </a:r>
            <a:br>
              <a:rPr lang="el-GR" sz="4200" dirty="0" smtClean="0"/>
            </a:br>
            <a:r>
              <a:rPr lang="el-GR" dirty="0" smtClean="0"/>
              <a:t/>
            </a:r>
            <a:br>
              <a:rPr lang="el-GR" dirty="0" smtClean="0"/>
            </a:br>
            <a:endParaRPr lang="el-GR" dirty="0"/>
          </a:p>
        </p:txBody>
      </p:sp>
      <p:sp>
        <p:nvSpPr>
          <p:cNvPr id="4" name="3 - Θέση υποσέλιδου"/>
          <p:cNvSpPr>
            <a:spLocks noGrp="1"/>
          </p:cNvSpPr>
          <p:nvPr>
            <p:ph type="ftr" sz="quarter" idx="11"/>
          </p:nvPr>
        </p:nvSpPr>
        <p:spPr/>
        <p:txBody>
          <a:bodyPr/>
          <a:lstStyle/>
          <a:p>
            <a:r>
              <a:rPr lang="el-GR" smtClean="0"/>
              <a:t>ΕΛΕΝΗ ΜΑΥΡΑΚΑΚΗ ΒΙΟΛΟΓΟΣ ΕΚΦΕ ΧΑΝΙΩΝ</a:t>
            </a:r>
            <a:endParaRPr lang="el-GR" dirty="0"/>
          </a:p>
        </p:txBody>
      </p:sp>
      <p:pic>
        <p:nvPicPr>
          <p:cNvPr id="1026" name="Picture 2" descr="Μονοκύτταροι οργανισμοί Είδη κυττάρων Εσωτερικό κυττάρου - ppt κατέβασμα"/>
          <p:cNvPicPr>
            <a:picLocks noChangeAspect="1" noChangeArrowheads="1"/>
          </p:cNvPicPr>
          <p:nvPr/>
        </p:nvPicPr>
        <p:blipFill>
          <a:blip r:embed="rId2" cstate="print"/>
          <a:srcRect/>
          <a:stretch>
            <a:fillRect/>
          </a:stretch>
        </p:blipFill>
        <p:spPr bwMode="auto">
          <a:xfrm>
            <a:off x="251520" y="1603648"/>
            <a:ext cx="7488832" cy="525435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000" b="0" cap="none" dirty="0" smtClean="0">
                <a:solidFill>
                  <a:schemeClr val="tx1"/>
                </a:solidFill>
              </a:rPr>
              <a:t>Ο άνθρωπος, ανήκει στους πολυκύτταρους οργανισμούς. Υπολογίζεται, πως το ανθρώπινο σώμα αποτελείται από τρισεκατομμύρια κύτταρα.</a:t>
            </a:r>
            <a:endParaRPr lang="el-GR" sz="2000" b="0" cap="none" dirty="0">
              <a:solidFill>
                <a:schemeClr val="tx1"/>
              </a:solidFill>
            </a:endParaRPr>
          </a:p>
        </p:txBody>
      </p:sp>
      <p:pic>
        <p:nvPicPr>
          <p:cNvPr id="5" name="4 - Θέση περιεχομένου" descr="αρχείο λήψης.jpg"/>
          <p:cNvPicPr>
            <a:picLocks noGrp="1" noChangeAspect="1"/>
          </p:cNvPicPr>
          <p:nvPr>
            <p:ph idx="1"/>
          </p:nvPr>
        </p:nvPicPr>
        <p:blipFill>
          <a:blip r:embed="rId2" cstate="print"/>
          <a:stretch>
            <a:fillRect/>
          </a:stretch>
        </p:blipFill>
        <p:spPr>
          <a:xfrm>
            <a:off x="611560" y="2132856"/>
            <a:ext cx="6840760" cy="4032448"/>
          </a:xfrm>
        </p:spPr>
      </p:pic>
      <p:sp>
        <p:nvSpPr>
          <p:cNvPr id="4" name="3 - Θέση υποσέλιδου"/>
          <p:cNvSpPr>
            <a:spLocks noGrp="1"/>
          </p:cNvSpPr>
          <p:nvPr>
            <p:ph type="ftr" sz="quarter" idx="11"/>
          </p:nvPr>
        </p:nvSpPr>
        <p:spPr/>
        <p:txBody>
          <a:bodyPr/>
          <a:lstStyle/>
          <a:p>
            <a:r>
              <a:rPr lang="el-GR" smtClean="0"/>
              <a:t>ΕΛΕΝΗ ΜΑΥΡΑΚΑΚΗ ΒΙΟΛΟΓΟΣ ΕΚΦΕ ΧΑΝΙΩΝ</a:t>
            </a:r>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43608" y="320040"/>
            <a:ext cx="6048672" cy="876712"/>
          </a:xfrm>
          <a:solidFill>
            <a:schemeClr val="bg1"/>
          </a:solidFill>
        </p:spPr>
        <p:txBody>
          <a:bodyPr>
            <a:normAutofit/>
          </a:bodyPr>
          <a:lstStyle/>
          <a:p>
            <a:r>
              <a:rPr lang="el-GR" sz="3200" dirty="0" smtClean="0">
                <a:solidFill>
                  <a:srgbClr val="00B050"/>
                </a:solidFill>
              </a:rPr>
              <a:t>Φυτικο και ζωικο </a:t>
            </a:r>
            <a:r>
              <a:rPr lang="el-GR" sz="3600" dirty="0" smtClean="0">
                <a:solidFill>
                  <a:srgbClr val="00B050"/>
                </a:solidFill>
              </a:rPr>
              <a:t>κυτταρο</a:t>
            </a:r>
            <a:endParaRPr lang="el-GR" sz="3600" dirty="0">
              <a:solidFill>
                <a:srgbClr val="00B050"/>
              </a:solidFill>
            </a:endParaRPr>
          </a:p>
        </p:txBody>
      </p:sp>
      <p:sp>
        <p:nvSpPr>
          <p:cNvPr id="3" name="2 - Θέση κειμένου"/>
          <p:cNvSpPr>
            <a:spLocks noGrp="1"/>
          </p:cNvSpPr>
          <p:nvPr>
            <p:ph type="body" idx="1"/>
          </p:nvPr>
        </p:nvSpPr>
        <p:spPr>
          <a:xfrm>
            <a:off x="457200" y="5996136"/>
            <a:ext cx="3520440" cy="457200"/>
          </a:xfrm>
          <a:solidFill>
            <a:schemeClr val="tx2">
              <a:lumMod val="60000"/>
              <a:lumOff val="40000"/>
            </a:schemeClr>
          </a:solidFill>
        </p:spPr>
        <p:txBody>
          <a:bodyPr/>
          <a:lstStyle/>
          <a:p>
            <a:r>
              <a:rPr lang="el-GR" dirty="0" smtClean="0"/>
              <a:t>ΦΥΤΙΚΟ ΚΥΤΤΑΡΟ</a:t>
            </a:r>
            <a:endParaRPr lang="el-GR" dirty="0"/>
          </a:p>
        </p:txBody>
      </p:sp>
      <p:sp>
        <p:nvSpPr>
          <p:cNvPr id="4" name="3 - Θέση κειμένου"/>
          <p:cNvSpPr>
            <a:spLocks noGrp="1"/>
          </p:cNvSpPr>
          <p:nvPr>
            <p:ph type="body" sz="half" idx="3"/>
          </p:nvPr>
        </p:nvSpPr>
        <p:spPr>
          <a:solidFill>
            <a:schemeClr val="tx2">
              <a:lumMod val="60000"/>
              <a:lumOff val="40000"/>
            </a:schemeClr>
          </a:solidFill>
        </p:spPr>
        <p:txBody>
          <a:bodyPr/>
          <a:lstStyle/>
          <a:p>
            <a:r>
              <a:rPr lang="el-GR" dirty="0" smtClean="0"/>
              <a:t>ΖΩΙΚΟ ΚΥΤΤΑΡΟ</a:t>
            </a:r>
            <a:endParaRPr lang="el-GR" dirty="0"/>
          </a:p>
        </p:txBody>
      </p:sp>
      <p:sp>
        <p:nvSpPr>
          <p:cNvPr id="11" name="10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13" name="12 - Θέση περιεχομένου" descr="ee2d071b4aa6862cc96013dd2bf5ac0e.gif"/>
          <p:cNvPicPr>
            <a:picLocks noGrp="1" noChangeAspect="1"/>
          </p:cNvPicPr>
          <p:nvPr>
            <p:ph sz="quarter" idx="2"/>
          </p:nvPr>
        </p:nvPicPr>
        <p:blipFill>
          <a:blip r:embed="rId2" cstate="print"/>
          <a:stretch>
            <a:fillRect/>
          </a:stretch>
        </p:blipFill>
        <p:spPr>
          <a:xfrm>
            <a:off x="323528" y="1988840"/>
            <a:ext cx="3816424" cy="3816424"/>
          </a:xfrm>
        </p:spPr>
      </p:pic>
      <p:pic>
        <p:nvPicPr>
          <p:cNvPr id="19" name="18 - Θέση περιεχομένου" descr="1636643575_38398_gif-url.gif"/>
          <p:cNvPicPr>
            <a:picLocks noGrp="1" noChangeAspect="1"/>
          </p:cNvPicPr>
          <p:nvPr>
            <p:ph sz="quarter" idx="4"/>
          </p:nvPr>
        </p:nvPicPr>
        <p:blipFill>
          <a:blip r:embed="rId3" cstate="print"/>
          <a:stretch>
            <a:fillRect/>
          </a:stretch>
        </p:blipFill>
        <p:spPr>
          <a:xfrm>
            <a:off x="3203848" y="1556792"/>
            <a:ext cx="5832648" cy="4464496"/>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bg2">
                <a:shade val="35000"/>
                <a:satMod val="15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rgbClr val="00B050"/>
                </a:solidFill>
              </a:rPr>
              <a:t>Κυτταρικο τοιχωμα</a:t>
            </a:r>
            <a:r>
              <a:rPr lang="el-GR" dirty="0" smtClean="0"/>
              <a:t/>
            </a:r>
            <a:br>
              <a:rPr lang="el-GR" dirty="0" smtClean="0"/>
            </a:br>
            <a:endParaRPr lang="el-GR" dirty="0"/>
          </a:p>
        </p:txBody>
      </p:sp>
      <p:sp>
        <p:nvSpPr>
          <p:cNvPr id="3" name="2 - Θέση κειμένου"/>
          <p:cNvSpPr>
            <a:spLocks noGrp="1"/>
          </p:cNvSpPr>
          <p:nvPr>
            <p:ph type="body" sz="half" idx="2"/>
          </p:nvPr>
        </p:nvSpPr>
        <p:spPr>
          <a:xfrm>
            <a:off x="5389098" y="3068960"/>
            <a:ext cx="2783302" cy="3168352"/>
          </a:xfrm>
        </p:spPr>
        <p:txBody>
          <a:bodyPr>
            <a:normAutofit/>
          </a:bodyPr>
          <a:lstStyle/>
          <a:p>
            <a:r>
              <a:rPr lang="el-GR" sz="2000" dirty="0" smtClean="0">
                <a:solidFill>
                  <a:schemeClr val="bg1"/>
                </a:solidFill>
              </a:rPr>
              <a:t>Είναι το περίβλημα του κυττάρου. Είναι σκληρό έτσι ώστε το φυτό να μπορεί να διατηρεί το σχήμα του, αφού δεν έχει σκελετό.  Υπάρχει στα φυτικά κύτταρα αλλά όχι στα ζωικά.</a:t>
            </a:r>
            <a:endParaRPr lang="el-GR" sz="2000" dirty="0">
              <a:solidFill>
                <a:schemeClr val="bg1"/>
              </a:solidFill>
            </a:endParaRPr>
          </a:p>
        </p:txBody>
      </p:sp>
      <p:sp>
        <p:nvSpPr>
          <p:cNvPr id="9" name="8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7" name="6 - Θέση εικόνας" descr="5ce73a16509df4bdd0d93685bc742c8f.gif"/>
          <p:cNvPicPr>
            <a:picLocks noGrp="1" noChangeAspect="1"/>
          </p:cNvPicPr>
          <p:nvPr>
            <p:ph type="pic" idx="1"/>
          </p:nvPr>
        </p:nvPicPr>
        <p:blipFill>
          <a:blip r:embed="rId2" cstate="print"/>
          <a:srcRect l="22281" r="22281"/>
          <a:stretch>
            <a:fillRect/>
          </a:stretch>
        </p:blipFill>
        <p:spPr>
          <a:xfrm>
            <a:off x="395536" y="548680"/>
            <a:ext cx="4752528" cy="5688632"/>
          </a:xfr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1" nodeType="clickEffect">
                                  <p:stCondLst>
                                    <p:cond delay="0"/>
                                  </p:stCondLst>
                                  <p:iterate type="lt">
                                    <p:tmPct val="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2.5"/>
                                          </p:val>
                                        </p:tav>
                                        <p:tav tm="100000">
                                          <p:val>
                                            <p:strVal val="#ppt_w"/>
                                          </p:val>
                                        </p:tav>
                                      </p:tavLst>
                                    </p:anim>
                                    <p:anim calcmode="lin" valueType="num">
                                      <p:cBhvr>
                                        <p:cTn id="17" dur="500" fill="hold"/>
                                        <p:tgtEl>
                                          <p:spTgt spid="2"/>
                                        </p:tgtEl>
                                        <p:attrNameLst>
                                          <p:attrName>ppt_h</p:attrName>
                                        </p:attrNameLst>
                                      </p:cBhvr>
                                      <p:tavLst>
                                        <p:tav tm="0">
                                          <p:val>
                                            <p:strVal val="#ppt_h*0.01"/>
                                          </p:val>
                                        </p:tav>
                                        <p:tav tm="100000">
                                          <p:val>
                                            <p:strVal val="#ppt_h"/>
                                          </p:val>
                                        </p:tav>
                                      </p:tavLst>
                                    </p:anim>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h+1"/>
                                          </p:val>
                                        </p:tav>
                                        <p:tav tm="100000">
                                          <p:val>
                                            <p:strVal val="#ppt_y"/>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2000"/>
                                        <p:tgtEl>
                                          <p:spTgt spid="3">
                                            <p:txEl>
                                              <p:pRg st="0" end="0"/>
                                            </p:txEl>
                                          </p:spTgt>
                                        </p:tgtEl>
                                      </p:cBhvr>
                                    </p:animEffect>
                                    <p:anim calcmode="lin" valueType="num">
                                      <p:cBhvr>
                                        <p:cTn id="26"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27"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8"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bg2">
                <a:shade val="35000"/>
                <a:satMod val="15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dirty="0" smtClean="0">
                <a:solidFill>
                  <a:srgbClr val="00B050"/>
                </a:solidFill>
              </a:rPr>
              <a:t>Κυτταρικη μεμβρανη</a:t>
            </a:r>
            <a:r>
              <a:rPr lang="el-GR" dirty="0" smtClean="0"/>
              <a:t/>
            </a:r>
            <a:br>
              <a:rPr lang="el-GR" dirty="0" smtClean="0"/>
            </a:br>
            <a:endParaRPr lang="el-GR" dirty="0"/>
          </a:p>
        </p:txBody>
      </p:sp>
      <p:sp>
        <p:nvSpPr>
          <p:cNvPr id="3" name="2 - Θέση κειμένου"/>
          <p:cNvSpPr>
            <a:spLocks noGrp="1"/>
          </p:cNvSpPr>
          <p:nvPr>
            <p:ph type="body" sz="half" idx="2"/>
          </p:nvPr>
        </p:nvSpPr>
        <p:spPr>
          <a:xfrm>
            <a:off x="5389098" y="3283634"/>
            <a:ext cx="2783302" cy="1920240"/>
          </a:xfrm>
        </p:spPr>
        <p:txBody>
          <a:bodyPr>
            <a:normAutofit/>
          </a:bodyPr>
          <a:lstStyle/>
          <a:p>
            <a:r>
              <a:rPr lang="el-GR" sz="2000" dirty="0" smtClean="0">
                <a:solidFill>
                  <a:schemeClr val="bg1"/>
                </a:solidFill>
              </a:rPr>
              <a:t>Είναι μια μεμβράνη που περιβάλλει το κύτταρο.</a:t>
            </a:r>
          </a:p>
          <a:p>
            <a:r>
              <a:rPr lang="el-GR" sz="2000" dirty="0" smtClean="0">
                <a:solidFill>
                  <a:schemeClr val="bg1"/>
                </a:solidFill>
              </a:rPr>
              <a:t>Ελέγχει κάθε ουσία που μπαίνει και βγαίνει από αυτό. </a:t>
            </a:r>
            <a:endParaRPr lang="el-GR" sz="2000" dirty="0">
              <a:solidFill>
                <a:schemeClr val="bg1"/>
              </a:solidFill>
            </a:endParaRPr>
          </a:p>
        </p:txBody>
      </p:sp>
      <p:sp>
        <p:nvSpPr>
          <p:cNvPr id="10" name="9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8" name="7 - Θέση εικόνας" descr="5f6a4020706e60302ee9a4aeb77673c3.gif"/>
          <p:cNvPicPr>
            <a:picLocks noGrp="1" noChangeAspect="1"/>
          </p:cNvPicPr>
          <p:nvPr>
            <p:ph type="pic" idx="1"/>
          </p:nvPr>
        </p:nvPicPr>
        <p:blipFill>
          <a:blip r:embed="rId2" cstate="print"/>
          <a:srcRect l="12486" r="12486"/>
          <a:stretch>
            <a:fillRect/>
          </a:stretch>
        </p:blipFill>
        <p:spPr>
          <a:xfrm>
            <a:off x="467544" y="404664"/>
            <a:ext cx="4680520" cy="597666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5"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anim calcmode="lin" valueType="num">
                                      <p:cBhvr>
                                        <p:cTn id="17"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8"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000"/>
                                        <p:tgtEl>
                                          <p:spTgt spid="3">
                                            <p:txEl>
                                              <p:pRg st="1" end="1"/>
                                            </p:txEl>
                                          </p:spTgt>
                                        </p:tgtEl>
                                      </p:cBhvr>
                                    </p:animEffect>
                                    <p:anim calcmode="lin" valueType="num">
                                      <p:cBhvr>
                                        <p:cTn id="25"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6"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5897880" cy="608112"/>
          </a:xfrm>
        </p:spPr>
        <p:txBody>
          <a:bodyPr>
            <a:normAutofit/>
          </a:bodyPr>
          <a:lstStyle/>
          <a:p>
            <a:r>
              <a:rPr lang="el-GR" sz="3200" dirty="0" smtClean="0">
                <a:solidFill>
                  <a:srgbClr val="00B050"/>
                </a:solidFill>
              </a:rPr>
              <a:t>πυρηνασ</a:t>
            </a:r>
            <a:endParaRPr lang="el-GR" sz="3200" dirty="0">
              <a:solidFill>
                <a:srgbClr val="00B050"/>
              </a:solidFill>
            </a:endParaRPr>
          </a:p>
        </p:txBody>
      </p:sp>
      <p:sp>
        <p:nvSpPr>
          <p:cNvPr id="3" name="2 - Θέση κειμένου"/>
          <p:cNvSpPr>
            <a:spLocks noGrp="1"/>
          </p:cNvSpPr>
          <p:nvPr>
            <p:ph type="body" idx="2"/>
          </p:nvPr>
        </p:nvSpPr>
        <p:spPr>
          <a:xfrm>
            <a:off x="457200" y="908720"/>
            <a:ext cx="5897880" cy="1191208"/>
          </a:xfrm>
          <a:solidFill>
            <a:schemeClr val="bg1"/>
          </a:solidFill>
        </p:spPr>
        <p:txBody>
          <a:bodyPr>
            <a:noAutofit/>
          </a:bodyPr>
          <a:lstStyle/>
          <a:p>
            <a:r>
              <a:rPr lang="el-GR" sz="2000" dirty="0" smtClean="0"/>
              <a:t>Είναι το κέντρο ελέγχου του κυττάρου. Περιέχει το </a:t>
            </a:r>
            <a:r>
              <a:rPr lang="en-US" sz="2000" dirty="0" smtClean="0"/>
              <a:t>DNA</a:t>
            </a:r>
            <a:r>
              <a:rPr lang="el-GR" sz="2000" dirty="0" smtClean="0"/>
              <a:t> (το γενετικό υλικό) του κυττάρου.</a:t>
            </a:r>
          </a:p>
          <a:p>
            <a:r>
              <a:rPr lang="el-GR" sz="2000" dirty="0" smtClean="0"/>
              <a:t>Αυτό είναι τα γονίδια ενός κυττάρου, λέει δηλαδή στο κύτταρο ποιες πρωτεΐνες να φτιάξει.</a:t>
            </a:r>
            <a:endParaRPr lang="el-GR" sz="2000" dirty="0"/>
          </a:p>
        </p:txBody>
      </p:sp>
      <p:sp>
        <p:nvSpPr>
          <p:cNvPr id="5" name="4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7" name="6 - Θέση περιεχομένου" descr="BossyUntimelyClumber-size_restricted.gif"/>
          <p:cNvPicPr>
            <a:picLocks noGrp="1" noChangeAspect="1"/>
          </p:cNvPicPr>
          <p:nvPr>
            <p:ph sz="half" idx="1"/>
          </p:nvPr>
        </p:nvPicPr>
        <p:blipFill>
          <a:blip r:embed="rId2" cstate="print"/>
          <a:stretch>
            <a:fillRect/>
          </a:stretch>
        </p:blipFill>
        <p:spPr>
          <a:xfrm>
            <a:off x="395536" y="2348880"/>
            <a:ext cx="7344816" cy="403244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2000"/>
                                        <p:tgtEl>
                                          <p:spTgt spid="3">
                                            <p:bg/>
                                          </p:spTgt>
                                        </p:tgtEl>
                                      </p:cBhvr>
                                    </p:animEffect>
                                    <p:anim calcmode="lin" valueType="num">
                                      <p:cBhvr>
                                        <p:cTn id="18" dur="2000" fill="hold"/>
                                        <p:tgtEl>
                                          <p:spTgt spid="3">
                                            <p:bg/>
                                          </p:spTgt>
                                        </p:tgtEl>
                                        <p:attrNameLst>
                                          <p:attrName>style.rotation</p:attrName>
                                        </p:attrNameLst>
                                      </p:cBhvr>
                                      <p:tavLst>
                                        <p:tav tm="0">
                                          <p:val>
                                            <p:fltVal val="720"/>
                                          </p:val>
                                        </p:tav>
                                        <p:tav tm="100000">
                                          <p:val>
                                            <p:fltVal val="0"/>
                                          </p:val>
                                        </p:tav>
                                      </p:tavLst>
                                    </p:anim>
                                    <p:anim calcmode="lin" valueType="num">
                                      <p:cBhvr>
                                        <p:cTn id="19" dur="2000" fill="hold"/>
                                        <p:tgtEl>
                                          <p:spTgt spid="3">
                                            <p:bg/>
                                          </p:spTgt>
                                        </p:tgtEl>
                                        <p:attrNameLst>
                                          <p:attrName>ppt_h</p:attrName>
                                        </p:attrNameLst>
                                      </p:cBhvr>
                                      <p:tavLst>
                                        <p:tav tm="0">
                                          <p:val>
                                            <p:fltVal val="0"/>
                                          </p:val>
                                        </p:tav>
                                        <p:tav tm="100000">
                                          <p:val>
                                            <p:strVal val="#ppt_h"/>
                                          </p:val>
                                        </p:tav>
                                      </p:tavLst>
                                    </p:anim>
                                    <p:anim calcmode="lin" valueType="num">
                                      <p:cBhvr>
                                        <p:cTn id="20" dur="2000" fill="hold"/>
                                        <p:tgtEl>
                                          <p:spTgt spid="3">
                                            <p:bg/>
                                          </p:spTgt>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2000"/>
                                        <p:tgtEl>
                                          <p:spTgt spid="3">
                                            <p:txEl>
                                              <p:pRg st="0" end="0"/>
                                            </p:txEl>
                                          </p:spTgt>
                                        </p:tgtEl>
                                      </p:cBhvr>
                                    </p:animEffect>
                                    <p:anim calcmode="lin" valueType="num">
                                      <p:cBhvr>
                                        <p:cTn id="26"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27"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8"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2000"/>
                                        <p:tgtEl>
                                          <p:spTgt spid="3">
                                            <p:txEl>
                                              <p:pRg st="1" end="1"/>
                                            </p:txEl>
                                          </p:spTgt>
                                        </p:tgtEl>
                                      </p:cBhvr>
                                    </p:animEffect>
                                    <p:anim calcmode="lin" valueType="num">
                                      <p:cBhvr>
                                        <p:cTn id="34"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35"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6"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bg2">
                <a:shade val="35000"/>
                <a:satMod val="15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716016" y="1143000"/>
            <a:ext cx="3528392" cy="2057400"/>
          </a:xfrm>
        </p:spPr>
        <p:txBody>
          <a:bodyPr/>
          <a:lstStyle/>
          <a:p>
            <a:r>
              <a:rPr lang="el-GR" sz="3200" dirty="0" smtClean="0">
                <a:solidFill>
                  <a:schemeClr val="bg2"/>
                </a:solidFill>
              </a:rPr>
              <a:t>Κυτταροπλασμα</a:t>
            </a:r>
            <a:r>
              <a:rPr lang="el-GR" dirty="0" smtClean="0"/>
              <a:t/>
            </a:r>
            <a:br>
              <a:rPr lang="el-GR" dirty="0" smtClean="0"/>
            </a:br>
            <a:endParaRPr lang="el-GR" dirty="0"/>
          </a:p>
        </p:txBody>
      </p:sp>
      <p:sp>
        <p:nvSpPr>
          <p:cNvPr id="3" name="2 - Θέση κειμένου"/>
          <p:cNvSpPr>
            <a:spLocks noGrp="1"/>
          </p:cNvSpPr>
          <p:nvPr>
            <p:ph type="body" sz="half" idx="2"/>
          </p:nvPr>
        </p:nvSpPr>
        <p:spPr>
          <a:xfrm>
            <a:off x="5389098" y="3283634"/>
            <a:ext cx="2783302" cy="1920240"/>
          </a:xfrm>
        </p:spPr>
        <p:txBody>
          <a:bodyPr>
            <a:normAutofit lnSpcReduction="10000"/>
          </a:bodyPr>
          <a:lstStyle/>
          <a:p>
            <a:r>
              <a:rPr lang="el-GR" sz="2000" dirty="0" smtClean="0">
                <a:solidFill>
                  <a:schemeClr val="bg1"/>
                </a:solidFill>
              </a:rPr>
              <a:t>Είναι το υγρό ανάμεσα στον πυρήνα και στο κυτταρικό τοίχωμα μέσα στο οποίο βρίσκονται όλα τα οργανίδια του κυττάρου.</a:t>
            </a:r>
            <a:endParaRPr lang="el-GR" sz="2000" dirty="0">
              <a:solidFill>
                <a:schemeClr val="bg1"/>
              </a:solidFill>
            </a:endParaRPr>
          </a:p>
        </p:txBody>
      </p:sp>
      <p:sp>
        <p:nvSpPr>
          <p:cNvPr id="4" name="3 - Θέση υποσέλιδου"/>
          <p:cNvSpPr>
            <a:spLocks noGrp="1"/>
          </p:cNvSpPr>
          <p:nvPr>
            <p:ph type="ftr" sz="quarter" idx="11"/>
          </p:nvPr>
        </p:nvSpPr>
        <p:spPr/>
        <p:txBody>
          <a:bodyPr/>
          <a:lstStyle/>
          <a:p>
            <a:r>
              <a:rPr lang="el-GR" dirty="0" smtClean="0"/>
              <a:t>ΕΛΕΝΗ ΜΑΥΡΑΚΑΚΗ ΒΙΟΛΟΓΟΣ ΕΚΦΕ ΧΑΝΙΩΝ</a:t>
            </a:r>
            <a:endParaRPr lang="el-GR" dirty="0"/>
          </a:p>
        </p:txBody>
      </p:sp>
      <p:pic>
        <p:nvPicPr>
          <p:cNvPr id="7" name="6 - Θέση εικόνας" descr="giphy.gif"/>
          <p:cNvPicPr>
            <a:picLocks noGrp="1" noChangeAspect="1"/>
          </p:cNvPicPr>
          <p:nvPr>
            <p:ph type="pic" idx="1"/>
          </p:nvPr>
        </p:nvPicPr>
        <p:blipFill>
          <a:blip r:embed="rId2" cstate="print"/>
          <a:srcRect l="21864" r="21864"/>
          <a:stretch>
            <a:fillRect/>
          </a:stretch>
        </p:blipFill>
        <p:spPr>
          <a:xfrm>
            <a:off x="179512" y="476672"/>
            <a:ext cx="4464496" cy="576064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5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φθονία">
  <a:themeElements>
    <a:clrScheme name="Προσαρμοσμένος 1">
      <a:dk1>
        <a:sysClr val="windowText" lastClr="000000"/>
      </a:dk1>
      <a:lt1>
        <a:sysClr val="window" lastClr="FFFFFF"/>
      </a:lt1>
      <a:dk2>
        <a:srgbClr val="00B050"/>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φθονί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Αφθονί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718</TotalTime>
  <Words>637</Words>
  <Application>Microsoft Office PowerPoint</Application>
  <PresentationFormat>Προβολή στην οθόνη (4:3)</PresentationFormat>
  <Paragraphs>70</Paragraphs>
  <Slides>17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17</vt:i4>
      </vt:variant>
    </vt:vector>
  </HeadingPairs>
  <TitlesOfParts>
    <vt:vector size="18" baseType="lpstr">
      <vt:lpstr>Αφθονία</vt:lpstr>
      <vt:lpstr>ΕΚΦΕ ΧΑΝΙΩΝ 2021-2022</vt:lpstr>
      <vt:lpstr>Τι ειναι το κυτταρο</vt:lpstr>
      <vt:lpstr>Διαφάνεια 3</vt:lpstr>
      <vt:lpstr>Ο άνθρωπος, ανήκει στους πολυκύτταρους οργανισμούς. Υπολογίζεται, πως το ανθρώπινο σώμα αποτελείται από τρισεκατομμύρια κύτταρα.</vt:lpstr>
      <vt:lpstr>Φυτικο και ζωικο κυτταρο</vt:lpstr>
      <vt:lpstr>Κυτταρικο τοιχωμα </vt:lpstr>
      <vt:lpstr>Κυτταρικη μεμβρανη </vt:lpstr>
      <vt:lpstr>πυρηνασ</vt:lpstr>
      <vt:lpstr>Κυτταροπλασμα </vt:lpstr>
      <vt:lpstr>ΧΛΩΡΟΠΛΑΣΤεΣ </vt:lpstr>
      <vt:lpstr>Χυμοτοπια </vt:lpstr>
      <vt:lpstr>ΜΙΤΟΧΟΝΔΡΙΑ </vt:lpstr>
      <vt:lpstr>ΡΙΒΟΣΩΜΑΤΑ</vt:lpstr>
      <vt:lpstr>ΕΡΓΑΣΤΗΡΙΑΚΗ ΑΣΚΗΣΗ ΜΙΚΡΟΣΚΟΠΙΚΗ ΠΑΡΑΤΗΡΗΣΗ ΚΥΤΤΑΡΩΝ</vt:lpstr>
      <vt:lpstr>Παρατήρηση φυτικών κυττάρων</vt:lpstr>
      <vt:lpstr>Παρατήρηση ζωικών κυττάρων</vt:lpstr>
      <vt:lpstr>ΚΑΛΗ ΕΠΙΤΥΧΙΑ!!!</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ΕΚΦΕ ΧΑΝΙΩΝ 2021-2022</dc:title>
  <dc:creator>KASPARIDIS STEFANOS</dc:creator>
  <cp:lastModifiedBy>KASPARIDIS STEFANOS</cp:lastModifiedBy>
  <cp:revision>76</cp:revision>
  <dcterms:created xsi:type="dcterms:W3CDTF">2022-11-09T16:51:52Z</dcterms:created>
  <dcterms:modified xsi:type="dcterms:W3CDTF">2023-04-05T10:11:02Z</dcterms:modified>
</cp:coreProperties>
</file>